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12192000" cy="6858000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-588" y="-1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F98E14-81D4-44A6-AF58-092CC465584C}" type="doc">
      <dgm:prSet loTypeId="urn:microsoft.com/office/officeart/2005/8/layout/list1" loCatId="list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ru-RU"/>
        </a:p>
      </dgm:t>
    </dgm:pt>
    <dgm:pt modelId="{4203F161-3881-4758-A1FF-E729AD793BA6}">
      <dgm:prSet phldrT="[Текст]" custT="1"/>
      <dgm:spPr/>
      <dgm:t>
        <a:bodyPr/>
        <a:lstStyle/>
        <a:p>
          <a:r>
            <a:rPr lang="ru-RU" sz="2800" b="1"/>
            <a:t>Назначение</a:t>
          </a:r>
          <a:endParaRPr lang="ru-RU" sz="2200" b="1" dirty="0"/>
        </a:p>
      </dgm:t>
    </dgm:pt>
    <dgm:pt modelId="{00A42E35-3667-464C-9815-9494402D1D13}" type="parTrans" cxnId="{778E2C60-2536-4F3A-952F-5EF1ADE9400C}">
      <dgm:prSet/>
      <dgm:spPr/>
      <dgm:t>
        <a:bodyPr/>
        <a:lstStyle/>
        <a:p>
          <a:endParaRPr lang="ru-RU"/>
        </a:p>
      </dgm:t>
    </dgm:pt>
    <dgm:pt modelId="{CA659A59-FE05-4AD4-A9C6-E9F9055F587A}" type="sibTrans" cxnId="{778E2C60-2536-4F3A-952F-5EF1ADE9400C}">
      <dgm:prSet/>
      <dgm:spPr/>
      <dgm:t>
        <a:bodyPr/>
        <a:lstStyle/>
        <a:p>
          <a:endParaRPr lang="ru-RU"/>
        </a:p>
      </dgm:t>
    </dgm:pt>
    <dgm:pt modelId="{B7027D07-C625-4647-B6D4-EA3CB23618E8}">
      <dgm:prSet phldrT="[Текст]" custT="1"/>
      <dgm:spPr/>
      <dgm:t>
        <a:bodyPr/>
        <a:lstStyle/>
        <a:p>
          <a:r>
            <a:rPr lang="ru-RU" sz="2000" b="1"/>
            <a:t>Автоматизация функций по ведению РВПЗ</a:t>
          </a:r>
          <a:endParaRPr lang="ru-RU" sz="2000" b="1" dirty="0"/>
        </a:p>
      </dgm:t>
    </dgm:pt>
    <dgm:pt modelId="{5091FD17-CC7E-4009-8E57-3D3EA5D30BE4}" type="parTrans" cxnId="{43452C1C-9EDD-4177-9F12-AF4776406205}">
      <dgm:prSet/>
      <dgm:spPr/>
      <dgm:t>
        <a:bodyPr/>
        <a:lstStyle/>
        <a:p>
          <a:endParaRPr lang="ru-RU"/>
        </a:p>
      </dgm:t>
    </dgm:pt>
    <dgm:pt modelId="{11F69075-4792-4C0D-871C-848EFCBD9279}" type="sibTrans" cxnId="{43452C1C-9EDD-4177-9F12-AF4776406205}">
      <dgm:prSet/>
      <dgm:spPr/>
      <dgm:t>
        <a:bodyPr/>
        <a:lstStyle/>
        <a:p>
          <a:endParaRPr lang="ru-RU"/>
        </a:p>
      </dgm:t>
    </dgm:pt>
    <dgm:pt modelId="{62B98FF5-BFD5-4142-B985-2EC60A1A01A9}">
      <dgm:prSet phldrT="[Текст]" custT="1"/>
      <dgm:spPr/>
      <dgm:t>
        <a:bodyPr/>
        <a:lstStyle/>
        <a:p>
          <a:r>
            <a:rPr lang="ru-RU" sz="2800" b="1"/>
            <a:t>Цели</a:t>
          </a:r>
          <a:endParaRPr lang="ru-RU" sz="2800" b="1" dirty="0"/>
        </a:p>
      </dgm:t>
    </dgm:pt>
    <dgm:pt modelId="{2646E1DC-2B52-4E25-A5B5-1DDECD74BD72}" type="parTrans" cxnId="{5727B6C7-0106-456B-B1BF-AEBCC55C2D35}">
      <dgm:prSet/>
      <dgm:spPr/>
      <dgm:t>
        <a:bodyPr/>
        <a:lstStyle/>
        <a:p>
          <a:endParaRPr lang="ru-RU"/>
        </a:p>
      </dgm:t>
    </dgm:pt>
    <dgm:pt modelId="{11135CAC-A227-4076-BC15-D76B17833F81}" type="sibTrans" cxnId="{5727B6C7-0106-456B-B1BF-AEBCC55C2D35}">
      <dgm:prSet/>
      <dgm:spPr/>
      <dgm:t>
        <a:bodyPr/>
        <a:lstStyle/>
        <a:p>
          <a:endParaRPr lang="ru-RU"/>
        </a:p>
      </dgm:t>
    </dgm:pt>
    <dgm:pt modelId="{BC0774FC-8343-46BF-BECA-4F446165F4CE}">
      <dgm:prSet phldrT="[Текст]" custT="1"/>
      <dgm:spPr/>
      <dgm:t>
        <a:bodyPr/>
        <a:lstStyle/>
        <a:p>
          <a:r>
            <a:rPr lang="ru-RU" sz="2000" b="1"/>
            <a:t>Информационная поддержка своевременными и достоверными данными о </a:t>
          </a:r>
          <a:r>
            <a:rPr lang="ru-RU" sz="2000" b="1" u="none"/>
            <a:t>состоянии окружающей среды</a:t>
          </a:r>
          <a:endParaRPr lang="ru-RU" sz="2000" u="none" dirty="0"/>
        </a:p>
      </dgm:t>
    </dgm:pt>
    <dgm:pt modelId="{C9C0B575-2BCC-45E0-A9AA-59B3CE25C196}" type="parTrans" cxnId="{425E73FA-75C5-4E85-9108-E7CCD35EE7C6}">
      <dgm:prSet/>
      <dgm:spPr/>
      <dgm:t>
        <a:bodyPr/>
        <a:lstStyle/>
        <a:p>
          <a:endParaRPr lang="ru-RU"/>
        </a:p>
      </dgm:t>
    </dgm:pt>
    <dgm:pt modelId="{2F3BB022-610F-422D-AB96-88BC9E5C92CE}" type="sibTrans" cxnId="{425E73FA-75C5-4E85-9108-E7CCD35EE7C6}">
      <dgm:prSet/>
      <dgm:spPr/>
      <dgm:t>
        <a:bodyPr/>
        <a:lstStyle/>
        <a:p>
          <a:endParaRPr lang="ru-RU"/>
        </a:p>
      </dgm:t>
    </dgm:pt>
    <dgm:pt modelId="{CEDF5580-9F53-449E-9A9F-D752031FAF2C}">
      <dgm:prSet phldrT="[Текст]" custT="1"/>
      <dgm:spPr/>
      <dgm:t>
        <a:bodyPr/>
        <a:lstStyle/>
        <a:p>
          <a:r>
            <a:rPr lang="ru-RU" sz="2000" b="1"/>
            <a:t>Учет сведений о ПДК загрязняющих веществ, их влиянии на здоровье и окружающую среду, информации по выбросам и переносам загрязнителей</a:t>
          </a:r>
          <a:endParaRPr lang="ru-RU" sz="2000" dirty="0"/>
        </a:p>
      </dgm:t>
    </dgm:pt>
    <dgm:pt modelId="{F7EBD6DD-B031-46F5-BD6C-4EB1461A236D}" type="parTrans" cxnId="{66AB9280-DF62-453D-9B2E-AB5F80884260}">
      <dgm:prSet/>
      <dgm:spPr/>
      <dgm:t>
        <a:bodyPr/>
        <a:lstStyle/>
        <a:p>
          <a:endParaRPr lang="ru-RU"/>
        </a:p>
      </dgm:t>
    </dgm:pt>
    <dgm:pt modelId="{B6E95604-A9A3-4A8F-9B36-3228D15FD35B}" type="sibTrans" cxnId="{66AB9280-DF62-453D-9B2E-AB5F80884260}">
      <dgm:prSet/>
      <dgm:spPr/>
      <dgm:t>
        <a:bodyPr/>
        <a:lstStyle/>
        <a:p>
          <a:endParaRPr lang="ru-RU"/>
        </a:p>
      </dgm:t>
    </dgm:pt>
    <dgm:pt modelId="{82EFAF97-B850-40E7-B931-2B9F97C833AC}">
      <dgm:prSet phldrT="[Текст]" custT="1"/>
      <dgm:spPr/>
      <dgm:t>
        <a:bodyPr/>
        <a:lstStyle/>
        <a:p>
          <a:r>
            <a:rPr lang="ru-RU" sz="2000" b="1"/>
            <a:t>Оперативный доступ к информационным ресурсам,  автоматизированное формирование статистической отчетности</a:t>
          </a:r>
          <a:endParaRPr lang="ru-RU" sz="2000" dirty="0"/>
        </a:p>
      </dgm:t>
    </dgm:pt>
    <dgm:pt modelId="{3BFB68B6-FCC6-4DCB-8807-291191248654}" type="parTrans" cxnId="{1D5E7607-4379-421A-874D-A8B7EDBFD4E3}">
      <dgm:prSet/>
      <dgm:spPr/>
      <dgm:t>
        <a:bodyPr/>
        <a:lstStyle/>
        <a:p>
          <a:endParaRPr lang="ru-RU"/>
        </a:p>
      </dgm:t>
    </dgm:pt>
    <dgm:pt modelId="{364EB364-8E96-48A3-8DAD-03AA682CBE2F}" type="sibTrans" cxnId="{1D5E7607-4379-421A-874D-A8B7EDBFD4E3}">
      <dgm:prSet/>
      <dgm:spPr/>
      <dgm:t>
        <a:bodyPr/>
        <a:lstStyle/>
        <a:p>
          <a:endParaRPr lang="ru-RU"/>
        </a:p>
      </dgm:t>
    </dgm:pt>
    <dgm:pt modelId="{10643B66-C462-455C-A444-45BD7E4A2CA9}" type="pres">
      <dgm:prSet presAssocID="{4BF98E14-81D4-44A6-AF58-092CC46558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F3C9B217-96F7-4C86-9448-5A86924F3B0E}" type="pres">
      <dgm:prSet presAssocID="{4203F161-3881-4758-A1FF-E729AD793BA6}" presName="parentLin" presStyleCnt="0"/>
      <dgm:spPr/>
    </dgm:pt>
    <dgm:pt modelId="{EA587052-0280-4BAE-8D9D-8618502E46D9}" type="pres">
      <dgm:prSet presAssocID="{4203F161-3881-4758-A1FF-E729AD793BA6}" presName="parentLeftMargin" presStyleLbl="node1" presStyleIdx="0" presStyleCnt="2"/>
      <dgm:spPr/>
      <dgm:t>
        <a:bodyPr/>
        <a:lstStyle/>
        <a:p>
          <a:endParaRPr lang="en-GB"/>
        </a:p>
      </dgm:t>
    </dgm:pt>
    <dgm:pt modelId="{C3659A61-2961-40AB-8C92-55071F8F88EC}" type="pres">
      <dgm:prSet presAssocID="{4203F161-3881-4758-A1FF-E729AD793BA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53EECA9-557C-4783-8ADD-B008A456146A}" type="pres">
      <dgm:prSet presAssocID="{4203F161-3881-4758-A1FF-E729AD793BA6}" presName="negativeSpace" presStyleCnt="0"/>
      <dgm:spPr/>
    </dgm:pt>
    <dgm:pt modelId="{62997BD8-E0F4-4D53-B90D-AA69D03A5EAA}" type="pres">
      <dgm:prSet presAssocID="{4203F161-3881-4758-A1FF-E729AD793BA6}" presName="childText" presStyleLbl="conFgAcc1" presStyleIdx="0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4F66BCF-5FEF-4980-82D8-804E0370A2E7}" type="pres">
      <dgm:prSet presAssocID="{CA659A59-FE05-4AD4-A9C6-E9F9055F587A}" presName="spaceBetweenRectangles" presStyleCnt="0"/>
      <dgm:spPr/>
    </dgm:pt>
    <dgm:pt modelId="{A621CA87-7859-4417-9332-796B8B58F699}" type="pres">
      <dgm:prSet presAssocID="{62B98FF5-BFD5-4142-B985-2EC60A1A01A9}" presName="parentLin" presStyleCnt="0"/>
      <dgm:spPr/>
    </dgm:pt>
    <dgm:pt modelId="{FC11B163-C852-4AB8-8502-2EB5175F3D7A}" type="pres">
      <dgm:prSet presAssocID="{62B98FF5-BFD5-4142-B985-2EC60A1A01A9}" presName="parentLeftMargin" presStyleLbl="node1" presStyleIdx="0" presStyleCnt="2"/>
      <dgm:spPr/>
      <dgm:t>
        <a:bodyPr/>
        <a:lstStyle/>
        <a:p>
          <a:endParaRPr lang="en-GB"/>
        </a:p>
      </dgm:t>
    </dgm:pt>
    <dgm:pt modelId="{CFFB9E21-B8FF-4EDC-89C0-9F5E52C47584}" type="pres">
      <dgm:prSet presAssocID="{62B98FF5-BFD5-4142-B985-2EC60A1A01A9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A022002-B173-434C-8395-9FA06691A0AF}" type="pres">
      <dgm:prSet presAssocID="{62B98FF5-BFD5-4142-B985-2EC60A1A01A9}" presName="negativeSpace" presStyleCnt="0"/>
      <dgm:spPr/>
    </dgm:pt>
    <dgm:pt modelId="{908B26B3-55E9-43ED-BA48-1FC21A903F4B}" type="pres">
      <dgm:prSet presAssocID="{62B98FF5-BFD5-4142-B985-2EC60A1A01A9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D5E7607-4379-421A-874D-A8B7EDBFD4E3}" srcId="{62B98FF5-BFD5-4142-B985-2EC60A1A01A9}" destId="{82EFAF97-B850-40E7-B931-2B9F97C833AC}" srcOrd="2" destOrd="0" parTransId="{3BFB68B6-FCC6-4DCB-8807-291191248654}" sibTransId="{364EB364-8E96-48A3-8DAD-03AA682CBE2F}"/>
    <dgm:cxn modelId="{9FD029B6-0836-4F9A-B6FF-934C0CC48D12}" type="presOf" srcId="{B7027D07-C625-4647-B6D4-EA3CB23618E8}" destId="{62997BD8-E0F4-4D53-B90D-AA69D03A5EAA}" srcOrd="0" destOrd="0" presId="urn:microsoft.com/office/officeart/2005/8/layout/list1"/>
    <dgm:cxn modelId="{66AB9280-DF62-453D-9B2E-AB5F80884260}" srcId="{62B98FF5-BFD5-4142-B985-2EC60A1A01A9}" destId="{CEDF5580-9F53-449E-9A9F-D752031FAF2C}" srcOrd="1" destOrd="0" parTransId="{F7EBD6DD-B031-46F5-BD6C-4EB1461A236D}" sibTransId="{B6E95604-A9A3-4A8F-9B36-3228D15FD35B}"/>
    <dgm:cxn modelId="{D7BD920E-F82B-49D6-A9CD-10B330F450A6}" type="presOf" srcId="{4BF98E14-81D4-44A6-AF58-092CC465584C}" destId="{10643B66-C462-455C-A444-45BD7E4A2CA9}" srcOrd="0" destOrd="0" presId="urn:microsoft.com/office/officeart/2005/8/layout/list1"/>
    <dgm:cxn modelId="{85429216-5F2E-4E53-AAEA-02FF1AA6BBDE}" type="presOf" srcId="{4203F161-3881-4758-A1FF-E729AD793BA6}" destId="{C3659A61-2961-40AB-8C92-55071F8F88EC}" srcOrd="1" destOrd="0" presId="urn:microsoft.com/office/officeart/2005/8/layout/list1"/>
    <dgm:cxn modelId="{3EAFC067-94F8-4FF5-9A0C-6A97F3E5F825}" type="presOf" srcId="{82EFAF97-B850-40E7-B931-2B9F97C833AC}" destId="{908B26B3-55E9-43ED-BA48-1FC21A903F4B}" srcOrd="0" destOrd="2" presId="urn:microsoft.com/office/officeart/2005/8/layout/list1"/>
    <dgm:cxn modelId="{778E2C60-2536-4F3A-952F-5EF1ADE9400C}" srcId="{4BF98E14-81D4-44A6-AF58-092CC465584C}" destId="{4203F161-3881-4758-A1FF-E729AD793BA6}" srcOrd="0" destOrd="0" parTransId="{00A42E35-3667-464C-9815-9494402D1D13}" sibTransId="{CA659A59-FE05-4AD4-A9C6-E9F9055F587A}"/>
    <dgm:cxn modelId="{A53F0335-F597-4F22-B070-0C4000033D67}" type="presOf" srcId="{CEDF5580-9F53-449E-9A9F-D752031FAF2C}" destId="{908B26B3-55E9-43ED-BA48-1FC21A903F4B}" srcOrd="0" destOrd="1" presId="urn:microsoft.com/office/officeart/2005/8/layout/list1"/>
    <dgm:cxn modelId="{342B60E8-D686-4376-A737-3911C5E6FE8A}" type="presOf" srcId="{62B98FF5-BFD5-4142-B985-2EC60A1A01A9}" destId="{FC11B163-C852-4AB8-8502-2EB5175F3D7A}" srcOrd="0" destOrd="0" presId="urn:microsoft.com/office/officeart/2005/8/layout/list1"/>
    <dgm:cxn modelId="{43452C1C-9EDD-4177-9F12-AF4776406205}" srcId="{4203F161-3881-4758-A1FF-E729AD793BA6}" destId="{B7027D07-C625-4647-B6D4-EA3CB23618E8}" srcOrd="0" destOrd="0" parTransId="{5091FD17-CC7E-4009-8E57-3D3EA5D30BE4}" sibTransId="{11F69075-4792-4C0D-871C-848EFCBD9279}"/>
    <dgm:cxn modelId="{5727B6C7-0106-456B-B1BF-AEBCC55C2D35}" srcId="{4BF98E14-81D4-44A6-AF58-092CC465584C}" destId="{62B98FF5-BFD5-4142-B985-2EC60A1A01A9}" srcOrd="1" destOrd="0" parTransId="{2646E1DC-2B52-4E25-A5B5-1DDECD74BD72}" sibTransId="{11135CAC-A227-4076-BC15-D76B17833F81}"/>
    <dgm:cxn modelId="{FAB5FF8C-C892-4511-A4D5-C3AE85BBE80D}" type="presOf" srcId="{BC0774FC-8343-46BF-BECA-4F446165F4CE}" destId="{908B26B3-55E9-43ED-BA48-1FC21A903F4B}" srcOrd="0" destOrd="0" presId="urn:microsoft.com/office/officeart/2005/8/layout/list1"/>
    <dgm:cxn modelId="{425E73FA-75C5-4E85-9108-E7CCD35EE7C6}" srcId="{62B98FF5-BFD5-4142-B985-2EC60A1A01A9}" destId="{BC0774FC-8343-46BF-BECA-4F446165F4CE}" srcOrd="0" destOrd="0" parTransId="{C9C0B575-2BCC-45E0-A9AA-59B3CE25C196}" sibTransId="{2F3BB022-610F-422D-AB96-88BC9E5C92CE}"/>
    <dgm:cxn modelId="{9A6FE1F7-3E25-4FC7-9E12-3B5F6E193EB8}" type="presOf" srcId="{62B98FF5-BFD5-4142-B985-2EC60A1A01A9}" destId="{CFFB9E21-B8FF-4EDC-89C0-9F5E52C47584}" srcOrd="1" destOrd="0" presId="urn:microsoft.com/office/officeart/2005/8/layout/list1"/>
    <dgm:cxn modelId="{4C5A6A73-DE12-439F-ABC5-E0D57D63FB3B}" type="presOf" srcId="{4203F161-3881-4758-A1FF-E729AD793BA6}" destId="{EA587052-0280-4BAE-8D9D-8618502E46D9}" srcOrd="0" destOrd="0" presId="urn:microsoft.com/office/officeart/2005/8/layout/list1"/>
    <dgm:cxn modelId="{2D3BE178-1A64-4924-9792-1B3988C8BA27}" type="presParOf" srcId="{10643B66-C462-455C-A444-45BD7E4A2CA9}" destId="{F3C9B217-96F7-4C86-9448-5A86924F3B0E}" srcOrd="0" destOrd="0" presId="urn:microsoft.com/office/officeart/2005/8/layout/list1"/>
    <dgm:cxn modelId="{9B6E7C07-D7FB-4326-A0F7-030DAC58DB46}" type="presParOf" srcId="{F3C9B217-96F7-4C86-9448-5A86924F3B0E}" destId="{EA587052-0280-4BAE-8D9D-8618502E46D9}" srcOrd="0" destOrd="0" presId="urn:microsoft.com/office/officeart/2005/8/layout/list1"/>
    <dgm:cxn modelId="{2ECEA035-9FF0-42BC-B87B-8393899B1A4A}" type="presParOf" srcId="{F3C9B217-96F7-4C86-9448-5A86924F3B0E}" destId="{C3659A61-2961-40AB-8C92-55071F8F88EC}" srcOrd="1" destOrd="0" presId="urn:microsoft.com/office/officeart/2005/8/layout/list1"/>
    <dgm:cxn modelId="{B9CC002C-BA0E-4122-A999-2FB7A130EEF5}" type="presParOf" srcId="{10643B66-C462-455C-A444-45BD7E4A2CA9}" destId="{353EECA9-557C-4783-8ADD-B008A456146A}" srcOrd="1" destOrd="0" presId="urn:microsoft.com/office/officeart/2005/8/layout/list1"/>
    <dgm:cxn modelId="{ACF87278-B992-4670-998A-40998CE7825C}" type="presParOf" srcId="{10643B66-C462-455C-A444-45BD7E4A2CA9}" destId="{62997BD8-E0F4-4D53-B90D-AA69D03A5EAA}" srcOrd="2" destOrd="0" presId="urn:microsoft.com/office/officeart/2005/8/layout/list1"/>
    <dgm:cxn modelId="{53263211-3880-4B04-8641-E06C733A5FD4}" type="presParOf" srcId="{10643B66-C462-455C-A444-45BD7E4A2CA9}" destId="{24F66BCF-5FEF-4980-82D8-804E0370A2E7}" srcOrd="3" destOrd="0" presId="urn:microsoft.com/office/officeart/2005/8/layout/list1"/>
    <dgm:cxn modelId="{667E1ABD-FA57-4738-8876-4F9DB24E88AD}" type="presParOf" srcId="{10643B66-C462-455C-A444-45BD7E4A2CA9}" destId="{A621CA87-7859-4417-9332-796B8B58F699}" srcOrd="4" destOrd="0" presId="urn:microsoft.com/office/officeart/2005/8/layout/list1"/>
    <dgm:cxn modelId="{EB5D13CA-0F63-480F-8FCD-987552CF7645}" type="presParOf" srcId="{A621CA87-7859-4417-9332-796B8B58F699}" destId="{FC11B163-C852-4AB8-8502-2EB5175F3D7A}" srcOrd="0" destOrd="0" presId="urn:microsoft.com/office/officeart/2005/8/layout/list1"/>
    <dgm:cxn modelId="{8FE447F0-3A12-4057-BFB7-CC3501E0FDB3}" type="presParOf" srcId="{A621CA87-7859-4417-9332-796B8B58F699}" destId="{CFFB9E21-B8FF-4EDC-89C0-9F5E52C47584}" srcOrd="1" destOrd="0" presId="urn:microsoft.com/office/officeart/2005/8/layout/list1"/>
    <dgm:cxn modelId="{3431FF9C-FEB2-4F28-9A42-E2215F355FDA}" type="presParOf" srcId="{10643B66-C462-455C-A444-45BD7E4A2CA9}" destId="{FA022002-B173-434C-8395-9FA06691A0AF}" srcOrd="5" destOrd="0" presId="urn:microsoft.com/office/officeart/2005/8/layout/list1"/>
    <dgm:cxn modelId="{15FF2A5D-9D35-413E-8A00-BEA4439580BB}" type="presParOf" srcId="{10643B66-C462-455C-A444-45BD7E4A2CA9}" destId="{908B26B3-55E9-43ED-BA48-1FC21A903F4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997BD8-E0F4-4D53-B90D-AA69D03A5EAA}">
      <dsp:nvSpPr>
        <dsp:cNvPr id="0" name=""/>
        <dsp:cNvSpPr/>
      </dsp:nvSpPr>
      <dsp:spPr>
        <a:xfrm>
          <a:off x="0" y="442055"/>
          <a:ext cx="9734549" cy="1027687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5509" tIns="604012" rIns="75550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/>
            <a:t>Автоматизация функций по ведению РВПЗ</a:t>
          </a:r>
          <a:endParaRPr lang="ru-RU" sz="2000" b="1" kern="1200" dirty="0"/>
        </a:p>
      </dsp:txBody>
      <dsp:txXfrm>
        <a:off x="0" y="442055"/>
        <a:ext cx="9734549" cy="1027687"/>
      </dsp:txXfrm>
    </dsp:sp>
    <dsp:sp modelId="{C3659A61-2961-40AB-8C92-55071F8F88EC}">
      <dsp:nvSpPr>
        <dsp:cNvPr id="0" name=""/>
        <dsp:cNvSpPr/>
      </dsp:nvSpPr>
      <dsp:spPr>
        <a:xfrm>
          <a:off x="486727" y="14015"/>
          <a:ext cx="6814184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560" tIns="0" rIns="257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/>
            <a:t>Назначение</a:t>
          </a:r>
          <a:endParaRPr lang="ru-RU" sz="2200" b="1" kern="1200" dirty="0"/>
        </a:p>
      </dsp:txBody>
      <dsp:txXfrm>
        <a:off x="528517" y="55805"/>
        <a:ext cx="6730604" cy="772500"/>
      </dsp:txXfrm>
    </dsp:sp>
    <dsp:sp modelId="{908B26B3-55E9-43ED-BA48-1FC21A903F4B}">
      <dsp:nvSpPr>
        <dsp:cNvPr id="0" name=""/>
        <dsp:cNvSpPr/>
      </dsp:nvSpPr>
      <dsp:spPr>
        <a:xfrm>
          <a:off x="0" y="2054382"/>
          <a:ext cx="9734549" cy="3014550"/>
        </a:xfrm>
        <a:prstGeom prst="rect">
          <a:avLst/>
        </a:prstGeom>
        <a:solidFill>
          <a:schemeClr val="accent5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5509" tIns="604012" rIns="755509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/>
            <a:t>Информационная поддержка своевременными и достоверными данными о </a:t>
          </a:r>
          <a:r>
            <a:rPr lang="ru-RU" sz="2000" b="1" u="none" kern="1200"/>
            <a:t>состоянии окружающей среды</a:t>
          </a:r>
          <a:endParaRPr lang="ru-RU" sz="2000" u="none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/>
            <a:t>Учет сведений о ПДК загрязняющих веществ, их влиянии на здоровье и окружающую среду, информации по выбросам и переносам загрязнителей</a:t>
          </a:r>
          <a:endParaRPr lang="ru-RU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/>
            <a:t>Оперативный доступ к информационным ресурсам,  автоматизированное формирование статистической отчетности</a:t>
          </a:r>
          <a:endParaRPr lang="ru-RU" sz="2000" kern="1200" dirty="0"/>
        </a:p>
      </dsp:txBody>
      <dsp:txXfrm>
        <a:off x="0" y="2054382"/>
        <a:ext cx="9734549" cy="3014550"/>
      </dsp:txXfrm>
    </dsp:sp>
    <dsp:sp modelId="{CFFB9E21-B8FF-4EDC-89C0-9F5E52C47584}">
      <dsp:nvSpPr>
        <dsp:cNvPr id="0" name=""/>
        <dsp:cNvSpPr/>
      </dsp:nvSpPr>
      <dsp:spPr>
        <a:xfrm>
          <a:off x="486727" y="1626342"/>
          <a:ext cx="6814184" cy="85608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560" tIns="0" rIns="257560" bIns="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/>
            <a:t>Цели</a:t>
          </a:r>
          <a:endParaRPr lang="ru-RU" sz="2800" b="1" kern="1200" dirty="0"/>
        </a:p>
      </dsp:txBody>
      <dsp:txXfrm>
        <a:off x="528517" y="1668132"/>
        <a:ext cx="6730604" cy="772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310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069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87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323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5296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073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602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490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966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8636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67016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449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734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88253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0134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5347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667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D70DC-D2B3-4732-BCDA-50DA9B64DDC3}" type="datetimeFigureOut">
              <a:rPr lang="ru-RU" smtClean="0"/>
              <a:t>06.11.2017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0A619-D7EF-450E-B602-FB7B718A753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1452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55FC01-D025-4AB8-9EC5-E3C89036F8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5616" y="1238201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Программное обеспечение по предоставлению онлайн</a:t>
            </a:r>
            <a:r>
              <a:rPr lang="en-US" b="1" dirty="0"/>
              <a:t> </a:t>
            </a:r>
            <a:r>
              <a:rPr lang="ru-RU" b="1" dirty="0"/>
              <a:t>-отчетности в рамках РВПЗ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0542EE5-BEB1-4332-8F61-52CE015251C2}"/>
              </a:ext>
            </a:extLst>
          </p:cNvPr>
          <p:cNvSpPr txBox="1"/>
          <p:nvPr/>
        </p:nvSpPr>
        <p:spPr>
          <a:xfrm>
            <a:off x="3158783" y="350839"/>
            <a:ext cx="85401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«МЕЖДУНАРОДНЫЙ ОПЫТ И ТЕКУЩАЯ КАЗАХСТАНСКАЯ ПРАКТИКА ОСУЩЕСТВЛЕНИЯ РЕГИСТРА ВЫБРОСОВ И ПЕРЕНОСА ЗАГРЯЗНИТЕЛЕЙ»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C2EC3C0-8F70-4836-B5B8-D2C1B1C48F9E}"/>
              </a:ext>
            </a:extLst>
          </p:cNvPr>
          <p:cNvSpPr txBox="1"/>
          <p:nvPr/>
        </p:nvSpPr>
        <p:spPr>
          <a:xfrm>
            <a:off x="4657130" y="6254432"/>
            <a:ext cx="27717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30 октября 2017 г., Астана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B13B3B3-50E3-4B96-81B8-F535330406A9}"/>
              </a:ext>
            </a:extLst>
          </p:cNvPr>
          <p:cNvSpPr txBox="1"/>
          <p:nvPr/>
        </p:nvSpPr>
        <p:spPr>
          <a:xfrm>
            <a:off x="6707616" y="4304779"/>
            <a:ext cx="54555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/>
              <a:t>Кондратенко Михаил</a:t>
            </a:r>
            <a:r>
              <a:rPr lang="en-US" i="1" dirty="0"/>
              <a:t> </a:t>
            </a:r>
            <a:r>
              <a:rPr lang="ru-RU" i="1" dirty="0"/>
              <a:t>Геннадьевич</a:t>
            </a:r>
          </a:p>
          <a:p>
            <a:endParaRPr lang="ru-RU" i="1" dirty="0"/>
          </a:p>
          <a:p>
            <a:r>
              <a:rPr lang="ru-RU" i="1" dirty="0"/>
              <a:t>РГП на ПХВ «Информационно-аналитический центр</a:t>
            </a:r>
          </a:p>
          <a:p>
            <a:r>
              <a:rPr lang="ru-RU" i="1" dirty="0"/>
              <a:t>охраны окружающей среды»</a:t>
            </a:r>
          </a:p>
        </p:txBody>
      </p:sp>
    </p:spTree>
    <p:extLst>
      <p:ext uri="{BB962C8B-B14F-4D97-AF65-F5344CB8AC3E}">
        <p14:creationId xmlns:p14="http://schemas.microsoft.com/office/powerpoint/2010/main" val="1428329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A413C3-66C1-4439-B0CF-A381C4CE9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49970"/>
          </a:xfrm>
        </p:spPr>
        <p:txBody>
          <a:bodyPr/>
          <a:lstStyle/>
          <a:p>
            <a:pPr algn="ctr"/>
            <a:r>
              <a:rPr lang="ru-RU" dirty="0"/>
              <a:t>Портал </a:t>
            </a:r>
            <a:r>
              <a:rPr lang="ru-RU" dirty="0" err="1"/>
              <a:t>рВпз</a:t>
            </a:r>
            <a:endParaRPr lang="ru-RU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xmlns="" id="{B8DDA3B1-F5AE-453E-A587-C9358D9F1C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71190364"/>
              </p:ext>
            </p:extLst>
          </p:nvPr>
        </p:nvGraphicFramePr>
        <p:xfrm>
          <a:off x="1579562" y="1249970"/>
          <a:ext cx="9734549" cy="5082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5899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5E244A9-FC7A-4BBA-8A30-B8196FA32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5249"/>
            <a:ext cx="12192000" cy="384313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/>
              <a:t>Этапы реализации пилотного проекта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xmlns="" id="{038BC4BB-4CA1-4021-8529-9FFAC18443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699116"/>
              </p:ext>
            </p:extLst>
          </p:nvPr>
        </p:nvGraphicFramePr>
        <p:xfrm>
          <a:off x="392043" y="555762"/>
          <a:ext cx="11407914" cy="5963718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259376">
                  <a:extLst>
                    <a:ext uri="{9D8B030D-6E8A-4147-A177-3AD203B41FA5}">
                      <a16:colId xmlns:a16="http://schemas.microsoft.com/office/drawing/2014/main" xmlns="" val="1553816064"/>
                    </a:ext>
                  </a:extLst>
                </a:gridCol>
                <a:gridCol w="6453147">
                  <a:extLst>
                    <a:ext uri="{9D8B030D-6E8A-4147-A177-3AD203B41FA5}">
                      <a16:colId xmlns:a16="http://schemas.microsoft.com/office/drawing/2014/main" xmlns="" val="182338328"/>
                    </a:ext>
                  </a:extLst>
                </a:gridCol>
                <a:gridCol w="3695391">
                  <a:extLst>
                    <a:ext uri="{9D8B030D-6E8A-4147-A177-3AD203B41FA5}">
                      <a16:colId xmlns:a16="http://schemas.microsoft.com/office/drawing/2014/main" xmlns="" val="2006671608"/>
                    </a:ext>
                  </a:extLst>
                </a:gridCol>
              </a:tblGrid>
              <a:tr h="60628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№ п/п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Наименование этапа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Срок выполнения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18428205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Разработка макета портала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+mn-lt"/>
                        </a:rPr>
                        <a:t>Июль 2017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19705219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Разработка геоинформационной подсистемы (карта)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Сентябрь 2017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829313865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Разработка подсистемы оператора (Внесение отчетов)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Сентябрь 2017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125326674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Разработка подсистемы главного оператора (Согласование и утверждение отчетов)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Октябрь 2017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298894100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Разработка подсистемы Администратора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Ноябрь 2017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91047071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Развертывание компонентов портала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Ноябрь 2017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234113622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Наполнение портала данными (справочные материалы)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Февраль 2018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905975027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Тестирование реализационного функционала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Февраль 2018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30916986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Разработка проектной документации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Март 2018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202892588"/>
                  </a:ext>
                </a:extLst>
              </a:tr>
              <a:tr h="535743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latin typeface="+mn-lt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+mn-lt"/>
                        </a:rPr>
                        <a:t>Ввод системы в опытную эксплуатацию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Март 2018 г.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18781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325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15FFC4D-106B-4F67-9283-C34909046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021908E-DDBA-45FC-B249-70DB85B00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5744E12-8199-4E97-A38E-331D7278B8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893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A9C732-CD0F-4CC6-A638-3F5D84379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5B97746-FD42-450D-A90C-717B0AA6E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E44A8E0-7ACB-481E-9C03-1E3CAFE29D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160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934C75-1FCE-4DA1-B0A4-89F5C2E65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8578AB7-A01A-4BCD-B4D0-1C7D5D0A9E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F38ACD74-2A94-4328-A8EE-2DCF56F52F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242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57C63B-3899-4586-A890-9F3E7692E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9BE032-5800-4F27-A673-2EA6588FC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1BB5C1EB-44B6-45A6-AF69-D4AD860BD8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932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1E4A6FB-A42A-435B-94B6-16E61C865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044841-6F6E-4E80-9E29-068BC03A5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07CA501-981D-4742-8349-767E8FEB7A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019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9E490F-56D7-4320-AD3D-869C20F13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701813-CD9B-4D57-ADD3-954A9181F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6AB73E9-54D7-42FD-AC0E-A2747389268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76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528A904-A104-487D-A45A-BA366F68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42BAA13-D6F3-4EC6-920C-F116C8BBE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28D35DF-26AC-423E-8FC5-4DE4B96C2D0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8666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3D1884-B94A-4678-B32A-13586D185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93FAE12-A663-404A-B534-D5C52250A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273C75C-CB52-4CA0-B90C-132DB7BB8F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29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9B7C12-8108-4ED6-8933-1F4AB2DD6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F4C5E0-7D9F-497E-B05B-C03C2E0F37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66352B5-8D3B-4DDF-AE64-54B4ED4862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4757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795F67-7721-4806-AEBE-B503C23F9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6A22BA-1858-4C32-8F68-99DDFC5E98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A5A6174-E1D7-44F0-BEFE-B548BF6756D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8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C1EF89-5DF7-4E47-B1AD-158B6708A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A3E1793-7D71-4A5D-B502-F7F9F00FF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B72CFD06-0320-441B-B846-39F0B07C37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016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746A0B-189C-4645-91B2-3DE7B29B6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9DF790-CEBF-4E86-8259-40010ABAF2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42FB9386-194B-4581-BC0A-30740ECDEE4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289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D73976-A1E6-4EEB-95FA-9A688D345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3ECBDCC-7826-4873-BB90-5DFFED871F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05402BB-1ABB-41AE-8499-C12F29A605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3806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C24BBC-CD55-4007-B3F4-E5DA97672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DC1288C-93CA-4507-9912-54EF125FF8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6FCC266-2BB5-4033-9AF7-691D9B11036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8868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8C4A73-CAA6-4EA6-9231-81FDEFDF9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1344742-CB91-4B33-8594-557B230F75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EBDFC33-6937-4A14-A0E8-458AC33CC0E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70896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179</TotalTime>
  <Words>203</Words>
  <Application>Microsoft Office PowerPoint</Application>
  <PresentationFormat>Vlastní</PresentationFormat>
  <Paragraphs>48</Paragraphs>
  <Slides>18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19" baseType="lpstr">
      <vt:lpstr>Контур</vt:lpstr>
      <vt:lpstr>Программное обеспечение по предоставлению онлайн -отчетности в рамках РВПЗ </vt:lpstr>
      <vt:lpstr>Портал рВпз</vt:lpstr>
      <vt:lpstr>Этапы реализации пилотного проекта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Техническое проектирование системы РВПЗ</dc:title>
  <dc:creator>Михаил Кондратенко</dc:creator>
  <cp:lastModifiedBy>Martin</cp:lastModifiedBy>
  <cp:revision>14</cp:revision>
  <dcterms:created xsi:type="dcterms:W3CDTF">2017-09-13T03:59:14Z</dcterms:created>
  <dcterms:modified xsi:type="dcterms:W3CDTF">2017-11-06T21:55:33Z</dcterms:modified>
</cp:coreProperties>
</file>