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5" r:id="rId2"/>
    <p:sldId id="501" r:id="rId3"/>
    <p:sldId id="505" r:id="rId4"/>
    <p:sldId id="525" r:id="rId5"/>
    <p:sldId id="509" r:id="rId6"/>
    <p:sldId id="526" r:id="rId7"/>
    <p:sldId id="528" r:id="rId8"/>
    <p:sldId id="530" r:id="rId9"/>
    <p:sldId id="529" r:id="rId10"/>
    <p:sldId id="531" r:id="rId11"/>
    <p:sldId id="502" r:id="rId12"/>
    <p:sldId id="503" r:id="rId13"/>
    <p:sldId id="532" r:id="rId14"/>
    <p:sldId id="533" r:id="rId15"/>
    <p:sldId id="535" r:id="rId16"/>
    <p:sldId id="534" r:id="rId17"/>
    <p:sldId id="342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181F"/>
    <a:srgbClr val="CC3300"/>
    <a:srgbClr val="000000"/>
    <a:srgbClr val="FFFFFF"/>
    <a:srgbClr val="E0E4D0"/>
    <a:srgbClr val="CCE7D4"/>
    <a:srgbClr val="7CD10E"/>
    <a:srgbClr val="D43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5472" autoAdjust="0"/>
  </p:normalViewPr>
  <p:slideViewPr>
    <p:cSldViewPr>
      <p:cViewPr varScale="1">
        <p:scale>
          <a:sx n="70" d="100"/>
          <a:sy n="70" d="100"/>
        </p:scale>
        <p:origin x="-96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2016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573D4E3-CF40-45AE-80DA-7309C07BCB1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85057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9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0277EE9-B69C-4A9F-9DDC-C0994F68030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688067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B693C1E-3827-4F4C-8D7B-1FE783B08DB6}" type="slidenum">
              <a:rPr lang="en-US" altLang="ru-RU"/>
              <a:pPr/>
              <a:t>1</a:t>
            </a:fld>
            <a:endParaRPr lang="en-US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1" descr="artplus_nature_naturalcity38_g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1905000" y="4681538"/>
            <a:ext cx="1970088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0" descr="artplus_nature_naturalcity38_g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0" y="3205163"/>
            <a:ext cx="2990850" cy="32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9" descr="artplus_nature_naturalcity38_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5"/>
          <a:stretch>
            <a:fillRect/>
          </a:stretch>
        </p:blipFill>
        <p:spPr bwMode="auto">
          <a:xfrm>
            <a:off x="0" y="4114800"/>
            <a:ext cx="9144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62"/>
          <p:cNvGrpSpPr>
            <a:grpSpLocks/>
          </p:cNvGrpSpPr>
          <p:nvPr/>
        </p:nvGrpSpPr>
        <p:grpSpPr bwMode="auto">
          <a:xfrm>
            <a:off x="0" y="0"/>
            <a:ext cx="9144000" cy="3200400"/>
            <a:chOff x="0" y="0"/>
            <a:chExt cx="5760" cy="2016"/>
          </a:xfrm>
        </p:grpSpPr>
        <p:pic>
          <p:nvPicPr>
            <p:cNvPr id="8" name="Picture 153" descr="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40" descr="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14"/>
          <p:cNvSpPr txBox="1">
            <a:spLocks noChangeArrowheads="1"/>
          </p:cNvSpPr>
          <p:nvPr/>
        </p:nvSpPr>
        <p:spPr bwMode="gray">
          <a:xfrm>
            <a:off x="3505200" y="5943600"/>
            <a:ext cx="2514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2400" smtClean="0">
                <a:solidFill>
                  <a:srgbClr val="D43636"/>
                </a:solidFill>
                <a:latin typeface="Arial Black" panose="020B0A04020102020204" pitchFamily="34" charset="0"/>
              </a:rPr>
              <a:t>L/O/G/O</a:t>
            </a:r>
          </a:p>
        </p:txBody>
      </p:sp>
      <p:pic>
        <p:nvPicPr>
          <p:cNvPr id="11" name="Picture 163" descr="water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866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581400"/>
            <a:ext cx="70104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rgbClr val="000000"/>
                </a:solidFill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514600"/>
            <a:ext cx="7010400" cy="685800"/>
          </a:xfrm>
          <a:effectLst/>
        </p:spPr>
        <p:txBody>
          <a:bodyPr/>
          <a:lstStyle>
            <a:lvl1pPr algn="ctr">
              <a:defRPr sz="4500">
                <a:latin typeface="Arial" pitchFamily="34" charset="0"/>
              </a:defRPr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6200" y="6477000"/>
            <a:ext cx="2895600" cy="304800"/>
          </a:xfrm>
        </p:spPr>
        <p:txBody>
          <a:bodyPr/>
          <a:lstStyle>
            <a:lvl1pPr algn="l">
              <a:defRPr sz="17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54"/>
          <p:cNvSpPr>
            <a:spLocks noGrp="1" noChangeArrowheads="1"/>
          </p:cNvSpPr>
          <p:nvPr>
            <p:ph type="dt" sz="quarter" idx="11"/>
          </p:nvPr>
        </p:nvSpPr>
        <p:spPr bwMode="auto">
          <a:xfrm>
            <a:off x="6324600" y="6477000"/>
            <a:ext cx="2133600" cy="244475"/>
          </a:xfrm>
        </p:spPr>
        <p:txBody>
          <a:bodyPr/>
          <a:lstStyle>
            <a:lvl1pPr algn="ctr">
              <a:defRPr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5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534400" y="6477000"/>
            <a:ext cx="457200" cy="244475"/>
          </a:xfrm>
        </p:spPr>
        <p:txBody>
          <a:bodyPr/>
          <a:lstStyle>
            <a:lvl1pPr algn="ctr">
              <a:defRPr sz="1400">
                <a:latin typeface="Arial" pitchFamily="34" charset="0"/>
              </a:defRPr>
            </a:lvl1pPr>
          </a:lstStyle>
          <a:p>
            <a:fld id="{B10F2AB0-1EA4-485F-BD08-C7FAE7A1524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534149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94CCC-E089-419A-9984-7B3631A74C63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9652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1300" y="350838"/>
            <a:ext cx="2095500" cy="5973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50838"/>
            <a:ext cx="6134100" cy="5973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3112CB-F8E4-4825-9E8E-DC8FF1B804F0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3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72390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14800" cy="5105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4114800" cy="5105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E2701-2875-4EB6-89C2-2EC25327D357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2856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E4A0B5-94CD-4996-9162-0D0C9216295D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259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E9E02-DAA6-48F4-BD96-3706AEE0C6D0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589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DF33D3-5A3C-46F7-8F45-284BA6487A0B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4596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E78584-473B-4B41-9EEF-C8CFECB3240F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9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6548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432264-C4C8-4484-AF66-5C6D73E5FF46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5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3893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78EB0D-582A-444D-A348-C9BD0EFCB811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4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0831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C55882-774E-420E-B14B-4C48D61BF309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2011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89DB8A-7312-4796-B9D4-DC2D4B33C727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791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5"/>
          <p:cNvGrpSpPr>
            <a:grpSpLocks/>
          </p:cNvGrpSpPr>
          <p:nvPr/>
        </p:nvGrpSpPr>
        <p:grpSpPr bwMode="auto">
          <a:xfrm>
            <a:off x="0" y="0"/>
            <a:ext cx="9144000" cy="1943100"/>
            <a:chOff x="0" y="0"/>
            <a:chExt cx="5760" cy="1224"/>
          </a:xfrm>
        </p:grpSpPr>
        <p:pic>
          <p:nvPicPr>
            <p:cNvPr id="1035" name="Picture 149" descr="4_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153" descr="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" y="0"/>
              <a:ext cx="666" cy="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58" descr="123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0090">
              <a:off x="48" y="96"/>
              <a:ext cx="543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ru-RU"/>
          </a:p>
        </p:txBody>
      </p:sp>
      <p:pic>
        <p:nvPicPr>
          <p:cNvPr id="1028" name="Picture 163" descr="artplus_nature_naturalcity38_g"/>
          <p:cNvPicPr>
            <a:picLocks noChangeAspect="1" noChangeArrowheads="1"/>
          </p:cNvPicPr>
          <p:nvPr/>
        </p:nvPicPr>
        <p:blipFill>
          <a:blip r:embed="rId17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80"/>
          <a:stretch>
            <a:fillRect/>
          </a:stretch>
        </p:blipFill>
        <p:spPr bwMode="auto">
          <a:xfrm>
            <a:off x="7543800" y="5322888"/>
            <a:ext cx="1600200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1148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4800" y="1219200"/>
            <a:ext cx="8382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4800" y="653732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1E6EE240-D1F5-42E7-A488-91FE1EA458AB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32" name="Line 135"/>
          <p:cNvSpPr>
            <a:spLocks noChangeShapeType="1"/>
          </p:cNvSpPr>
          <p:nvPr/>
        </p:nvSpPr>
        <p:spPr bwMode="white">
          <a:xfrm>
            <a:off x="9525" y="5967413"/>
            <a:ext cx="6413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838200" y="350838"/>
            <a:ext cx="7239000" cy="563562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9144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  <p:sldLayoutId id="2147484153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75" name="Rectangle 23"/>
          <p:cNvSpPr>
            <a:spLocks noChangeArrowheads="1"/>
          </p:cNvSpPr>
          <p:nvPr/>
        </p:nvSpPr>
        <p:spPr bwMode="auto">
          <a:xfrm>
            <a:off x="250825" y="188913"/>
            <a:ext cx="84978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4400" i="1">
              <a:latin typeface="Arial" pitchFamily="34" charset="0"/>
            </a:endParaRPr>
          </a:p>
        </p:txBody>
      </p:sp>
      <p:pic>
        <p:nvPicPr>
          <p:cNvPr id="5123" name="Picture 4" descr="C:\Users\User\Downloads\duurzame-product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5643563"/>
            <a:ext cx="15716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4"/>
          <p:cNvSpPr txBox="1">
            <a:spLocks noChangeArrowheads="1"/>
          </p:cNvSpPr>
          <p:nvPr/>
        </p:nvSpPr>
        <p:spPr bwMode="auto">
          <a:xfrm>
            <a:off x="1258888" y="2276475"/>
            <a:ext cx="7669212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3200">
                <a:solidFill>
                  <a:srgbClr val="000000"/>
                </a:solidFill>
                <a:latin typeface="Arial" pitchFamily="34" charset="0"/>
              </a:rPr>
              <a:t>Внедрение РВПЗ в Республике Казахстан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3200">
                <a:latin typeface="Arial" pitchFamily="34" charset="0"/>
              </a:rPr>
              <a:t>Национальные предложения Республики Казахстан по РВПЗ</a:t>
            </a:r>
            <a:endParaRPr lang="ru-RU" altLang="ru-RU" sz="3200">
              <a:solidFill>
                <a:srgbClr val="000000"/>
              </a:solidFill>
              <a:latin typeface="Arial" pitchFamily="34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400">
              <a:solidFill>
                <a:srgbClr val="000000"/>
              </a:solidFill>
              <a:latin typeface="Arial" pitchFamily="34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ru-RU" altLang="ru-RU" sz="2400">
              <a:latin typeface="Arial" pitchFamily="34" charset="0"/>
            </a:endParaRPr>
          </a:p>
        </p:txBody>
      </p:sp>
      <p:sp>
        <p:nvSpPr>
          <p:cNvPr id="7" name="Rectangle 24"/>
          <p:cNvSpPr txBox="1">
            <a:spLocks noChangeArrowheads="1"/>
          </p:cNvSpPr>
          <p:nvPr/>
        </p:nvSpPr>
        <p:spPr bwMode="auto">
          <a:xfrm>
            <a:off x="4164013" y="5334000"/>
            <a:ext cx="5783262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endParaRPr lang="ru-RU" sz="1600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126" name="Номер слайда 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ACF5B6B-E5FC-40EB-8EF1-A9A8601AD0F4}" type="slidenum">
              <a:rPr lang="en-US" altLang="ru-RU" sz="1400" b="0">
                <a:solidFill>
                  <a:schemeClr val="bg1"/>
                </a:solidFill>
                <a:latin typeface="Arial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ru-RU" sz="1400" b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127" name="Прямоугольник 1"/>
          <p:cNvSpPr>
            <a:spLocks noChangeArrowheads="1"/>
          </p:cNvSpPr>
          <p:nvPr/>
        </p:nvSpPr>
        <p:spPr bwMode="auto">
          <a:xfrm>
            <a:off x="3851275" y="4941888"/>
            <a:ext cx="45720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 i="1">
                <a:latin typeface="Arial" pitchFamily="34" charset="0"/>
                <a:ea typeface="Times New Roman" pitchFamily="18" charset="0"/>
                <a:cs typeface="Arial" pitchFamily="34" charset="0"/>
              </a:rPr>
              <a:t>Балабаева Алтын Ибрагимовна,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1800" b="0" i="1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 b="0" i="1">
                <a:latin typeface="Arial" pitchFamily="34" charset="0"/>
                <a:ea typeface="Times New Roman" pitchFamily="18" charset="0"/>
                <a:cs typeface="Arial" pitchFamily="34" charset="0"/>
              </a:rPr>
              <a:t>Директор ДГФЭИ</a:t>
            </a:r>
            <a:endParaRPr lang="ru-RU" altLang="ru-RU" sz="1800" b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7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38BB91C-CD7D-4BF5-ADD2-EA5F8B9D8BA2}" type="slidenum">
              <a:rPr lang="en-US" altLang="ru-RU" sz="1000" b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ru-RU" sz="1000" b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333375"/>
            <a:ext cx="8515350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По второму направлению:</a:t>
            </a:r>
          </a:p>
        </p:txBody>
      </p:sp>
      <p:pic>
        <p:nvPicPr>
          <p:cNvPr id="1536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81075"/>
            <a:ext cx="8515350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250825" y="836613"/>
            <a:ext cx="7777163" cy="1152525"/>
          </a:xfrm>
        </p:spPr>
        <p:txBody>
          <a:bodyPr/>
          <a:lstStyle/>
          <a:p>
            <a:pPr algn="ctr"/>
            <a:r>
              <a:rPr lang="ru-RU" altLang="ru-RU" smtClean="0">
                <a:solidFill>
                  <a:srgbClr val="002060"/>
                </a:solidFill>
                <a:latin typeface="Georgia" pitchFamily="18" charset="0"/>
              </a:rPr>
              <a:t>В третьем направлении</a:t>
            </a:r>
            <a:br>
              <a:rPr lang="ru-RU" altLang="ru-RU" smtClean="0">
                <a:solidFill>
                  <a:srgbClr val="002060"/>
                </a:solidFill>
                <a:latin typeface="Georgia" pitchFamily="18" charset="0"/>
              </a:rPr>
            </a:br>
            <a:endParaRPr lang="ru-RU" altLang="en-US" smtClean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2060575"/>
            <a:ext cx="6840537" cy="4105275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latin typeface="Georgia" pitchFamily="18" charset="0"/>
              </a:rPr>
              <a:t>Протокол РВПЗ включен в перспективный план заключения международных договоров Республики Казахстан на 2018 - 2020 годы Министерства иностранных дел РК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dirty="0" smtClean="0">
                <a:latin typeface="Georgia" pitchFamily="18" charset="0"/>
              </a:rPr>
              <a:t> </a:t>
            </a:r>
          </a:p>
          <a:p>
            <a:pPr>
              <a:defRPr/>
            </a:pPr>
            <a:r>
              <a:rPr lang="ru-RU" sz="2400" dirty="0" smtClean="0">
                <a:latin typeface="Georgia" pitchFamily="18" charset="0"/>
              </a:rPr>
              <a:t>Предполагаемый срок заключения международного договора (2018 - 2020 годы)</a:t>
            </a:r>
          </a:p>
          <a:p>
            <a:pPr>
              <a:defRPr/>
            </a:pPr>
            <a:endParaRPr lang="ru-RU" sz="2400" dirty="0">
              <a:latin typeface="Georgia" pitchFamily="18" charset="0"/>
            </a:endParaRP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11"/>
          </p:nvPr>
        </p:nvSpPr>
        <p:spPr bwMode="auto">
          <a:xfrm>
            <a:off x="914400" y="6537325"/>
            <a:ext cx="28956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9B55564F-B90C-442E-B5C1-68F100F5691A}" type="slidenum">
              <a:rPr lang="ru-RU" altLang="ru-RU" sz="1400" b="0">
                <a:solidFill>
                  <a:schemeClr val="accent1"/>
                </a:solidFill>
                <a:latin typeface="Arial" pitchFamily="34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ru-RU" altLang="ru-RU" sz="1400" b="0">
              <a:solidFill>
                <a:schemeClr val="accent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7239000" cy="914400"/>
          </a:xfrm>
        </p:spPr>
        <p:txBody>
          <a:bodyPr/>
          <a:lstStyle/>
          <a:p>
            <a:pPr algn="ctr"/>
            <a:r>
              <a:rPr lang="ru-RU" altLang="en-US" smtClean="0"/>
              <a:t>Ратификация протокола о РВПЗ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BCE68A2-8A43-42EB-AEC6-CB673A7E01EC}" type="slidenum">
              <a:rPr lang="en-US" altLang="ru-RU" sz="1000" b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ru-RU" sz="1000" b="0">
              <a:solidFill>
                <a:schemeClr val="bg1"/>
              </a:solidFill>
            </a:endParaRPr>
          </a:p>
        </p:txBody>
      </p:sp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611188" y="2133600"/>
            <a:ext cx="80645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3600" b="0">
                <a:latin typeface="Georgia" pitchFamily="18" charset="0"/>
              </a:rPr>
              <a:t>В настоящее время Комиссией по вопросам сотрудничества РК с международными организациями одобрено предложение о присоединении РК к Протоколу о РВПЗ и внесение добровольных взносов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7239000" cy="692150"/>
          </a:xfrm>
        </p:spPr>
        <p:txBody>
          <a:bodyPr/>
          <a:lstStyle/>
          <a:p>
            <a:pPr algn="ctr"/>
            <a:r>
              <a:rPr lang="ru-RU" altLang="ru-RU" sz="2400" smtClean="0">
                <a:solidFill>
                  <a:srgbClr val="C00000"/>
                </a:solidFill>
                <a:latin typeface="News Gothics "/>
              </a:rPr>
              <a:t/>
            </a:r>
            <a:br>
              <a:rPr lang="ru-RU" altLang="ru-RU" sz="2400" smtClean="0">
                <a:solidFill>
                  <a:srgbClr val="C00000"/>
                </a:solidFill>
                <a:latin typeface="News Gothics "/>
              </a:rPr>
            </a:br>
            <a:r>
              <a:rPr lang="ru-RU" altLang="ru-RU" sz="2400" smtClean="0">
                <a:solidFill>
                  <a:srgbClr val="C00000"/>
                </a:solidFill>
                <a:latin typeface="News Gothics "/>
              </a:rPr>
              <a:t>Разработка национальных РВПЗ 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EA63F7B-9B5B-40E8-96FC-A71A18E16710}" type="slidenum">
              <a:rPr lang="en-US" altLang="ru-RU" sz="1000" b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ru-RU" sz="1000" b="0">
              <a:solidFill>
                <a:schemeClr val="bg1"/>
              </a:solidFill>
            </a:endParaRPr>
          </a:p>
        </p:txBody>
      </p:sp>
      <p:sp>
        <p:nvSpPr>
          <p:cNvPr id="18436" name="Скругленный прямоугольник 9"/>
          <p:cNvSpPr>
            <a:spLocks noChangeArrowheads="1"/>
          </p:cNvSpPr>
          <p:nvPr/>
        </p:nvSpPr>
        <p:spPr bwMode="auto">
          <a:xfrm>
            <a:off x="611188" y="1700213"/>
            <a:ext cx="8064500" cy="3313112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 b="0">
              <a:latin typeface="News Gothics 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 b="0">
              <a:latin typeface="News Gothics 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0">
                <a:latin typeface="Arial" pitchFamily="34" charset="0"/>
              </a:rPr>
              <a:t>В рамках проекта «Глобальный проект по реализации РВПЗ в качестве инструмента для отчетности СОЗ, распространение и повышение осведомленности для Казахстана» с ЮНИТАР разработан проект Национального предложения по РВПЗ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 b="0">
              <a:latin typeface="News Gothics "/>
            </a:endParaRP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itchFamily="34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838200" y="260350"/>
            <a:ext cx="7239000" cy="654050"/>
          </a:xfrm>
        </p:spPr>
        <p:txBody>
          <a:bodyPr anchor="t"/>
          <a:lstStyle/>
          <a:p>
            <a:pPr algn="ctr"/>
            <a:r>
              <a:rPr lang="ru-RU" altLang="ru-RU" smtClean="0">
                <a:solidFill>
                  <a:srgbClr val="C00000"/>
                </a:solidFill>
                <a:latin typeface="News Gothics "/>
              </a:rPr>
              <a:t>Разработка национальных РВПЗ 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en-US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378450"/>
          </a:xfrm>
        </p:spPr>
        <p:txBody>
          <a:bodyPr/>
          <a:lstStyle/>
          <a:p>
            <a:pPr algn="just">
              <a:defRPr/>
            </a:pPr>
            <a:r>
              <a:rPr lang="ru-RU" sz="2400" b="0" dirty="0" smtClean="0">
                <a:solidFill>
                  <a:schemeClr val="tx2">
                    <a:lumMod val="75000"/>
                  </a:schemeClr>
                </a:solidFill>
              </a:rPr>
              <a:t>Законодательное внедрение Национальной системы РВПЗ </a:t>
            </a:r>
          </a:p>
          <a:p>
            <a:pPr algn="just">
              <a:defRPr/>
            </a:pPr>
            <a:r>
              <a:rPr lang="ru-RU" sz="2400" b="0" dirty="0" smtClean="0">
                <a:solidFill>
                  <a:schemeClr val="tx2">
                    <a:lumMod val="75000"/>
                  </a:schemeClr>
                </a:solidFill>
              </a:rPr>
              <a:t>Требования отчетности и методика оценки данных для точечных источников </a:t>
            </a:r>
          </a:p>
          <a:p>
            <a:pPr algn="just">
              <a:defRPr/>
            </a:pPr>
            <a:r>
              <a:rPr lang="ru-RU" sz="2400" b="0" dirty="0" smtClean="0">
                <a:solidFill>
                  <a:schemeClr val="tx2">
                    <a:lumMod val="75000"/>
                  </a:schemeClr>
                </a:solidFill>
              </a:rPr>
              <a:t>Система управления данными РВПЗ  (программное обеспечение)</a:t>
            </a:r>
          </a:p>
          <a:p>
            <a:pPr algn="just">
              <a:defRPr/>
            </a:pPr>
            <a:r>
              <a:rPr lang="ru-RU" sz="2400" b="0" dirty="0" smtClean="0">
                <a:solidFill>
                  <a:schemeClr val="tx2">
                    <a:lumMod val="75000"/>
                  </a:schemeClr>
                </a:solidFill>
              </a:rPr>
              <a:t>Управление Национальной системой РВПЗ</a:t>
            </a:r>
          </a:p>
          <a:p>
            <a:pPr algn="just">
              <a:defRPr/>
            </a:pPr>
            <a:r>
              <a:rPr lang="ru-RU" sz="2400" b="0" dirty="0" smtClean="0">
                <a:solidFill>
                  <a:schemeClr val="tx2">
                    <a:lumMod val="75000"/>
                  </a:schemeClr>
                </a:solidFill>
              </a:rPr>
              <a:t>Рабочий план внедрения Национального РВПЗ</a:t>
            </a:r>
          </a:p>
          <a:p>
            <a:pPr algn="just">
              <a:defRPr/>
            </a:pPr>
            <a:r>
              <a:rPr lang="ru-RU" sz="2400" b="0" dirty="0" smtClean="0">
                <a:solidFill>
                  <a:schemeClr val="tx2">
                    <a:lumMod val="75000"/>
                  </a:schemeClr>
                </a:solidFill>
              </a:rPr>
              <a:t>Обязанности и процедуры периодического пересмотра и обновления национальной системы РВПЗ</a:t>
            </a:r>
          </a:p>
          <a:p>
            <a:pPr algn="just">
              <a:defRPr/>
            </a:pPr>
            <a:r>
              <a:rPr lang="ru-RU" sz="2400" b="0" dirty="0" smtClean="0">
                <a:solidFill>
                  <a:schemeClr val="tx2">
                    <a:lumMod val="75000"/>
                  </a:schemeClr>
                </a:solidFill>
              </a:rPr>
              <a:t>Рекомендации по дальнейшему развитию Национальной системы РВПЗ</a:t>
            </a:r>
          </a:p>
          <a:p>
            <a:pPr>
              <a:defRPr/>
            </a:pPr>
            <a:endParaRPr lang="ru-RU" sz="2400" dirty="0" smtClean="0"/>
          </a:p>
          <a:p>
            <a:pPr>
              <a:defRPr/>
            </a:pPr>
            <a:endParaRPr lang="ru-RU" sz="2400" dirty="0" smtClean="0"/>
          </a:p>
          <a:p>
            <a:pPr>
              <a:defRPr/>
            </a:pPr>
            <a:endParaRPr lang="ru-RU" sz="2400" dirty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331C721-8B2F-41C3-9EDB-558E42794B97}" type="slidenum">
              <a:rPr lang="en-US" altLang="ru-RU" sz="1000" b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ru-RU" sz="1000" b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93175" cy="1125538"/>
          </a:xfrm>
        </p:spPr>
        <p:txBody>
          <a:bodyPr/>
          <a:lstStyle/>
          <a:p>
            <a:pPr algn="ctr"/>
            <a:r>
              <a:rPr lang="ru-RU" altLang="en-US" smtClean="0"/>
              <a:t>Цель Предложения по национальному РВПЗ –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0" y="1219200"/>
            <a:ext cx="8893175" cy="5105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mtClean="0"/>
              <a:t> </a:t>
            </a:r>
          </a:p>
          <a:p>
            <a:pPr>
              <a:buFont typeface="Wingdings" pitchFamily="2" charset="2"/>
              <a:buNone/>
            </a:pPr>
            <a:endParaRPr lang="ru-RU" altLang="ru-RU" smtClean="0"/>
          </a:p>
          <a:p>
            <a:pPr algn="just">
              <a:buFont typeface="Wingdings" pitchFamily="2" charset="2"/>
              <a:buNone/>
            </a:pPr>
            <a:r>
              <a:rPr lang="ru-RU" altLang="ru-RU" smtClean="0"/>
              <a:t>   представление полного описания всех технических, административных, организационных и юридических элементов, входящих в национальную систему РВПЗ</a:t>
            </a:r>
          </a:p>
          <a:p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5A35B24-5AD0-41C2-A00B-83C103A0579B}" type="slidenum">
              <a:rPr lang="en-US" altLang="ru-RU" sz="1000" b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ru-RU" sz="1000" b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675"/>
          </a:xfrm>
        </p:spPr>
        <p:txBody>
          <a:bodyPr/>
          <a:lstStyle/>
          <a:p>
            <a:pPr algn="ctr"/>
            <a:r>
              <a:rPr lang="ru-RU" altLang="en-US" smtClean="0"/>
              <a:t>Юридические аспекты Предложения по РВПЗ: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76475"/>
            <a:ext cx="9144000" cy="4248150"/>
          </a:xfrm>
        </p:spPr>
        <p:txBody>
          <a:bodyPr/>
          <a:lstStyle/>
          <a:p>
            <a:pPr>
              <a:defRPr/>
            </a:pPr>
            <a:r>
              <a:rPr lang="ru-RU" b="0" dirty="0" smtClean="0">
                <a:solidFill>
                  <a:schemeClr val="tx2">
                    <a:lumMod val="50000"/>
                  </a:schemeClr>
                </a:solidFill>
              </a:rPr>
              <a:t>разработка Законопроекта о ратификации Протокола о РВПЗ к </a:t>
            </a:r>
            <a:r>
              <a:rPr lang="ru-RU" b="0" dirty="0" err="1" smtClean="0">
                <a:solidFill>
                  <a:schemeClr val="tx2">
                    <a:lumMod val="50000"/>
                  </a:schemeClr>
                </a:solidFill>
              </a:rPr>
              <a:t>Орхусской</a:t>
            </a:r>
            <a:r>
              <a:rPr lang="ru-RU" b="0" dirty="0" smtClean="0">
                <a:solidFill>
                  <a:schemeClr val="tx2">
                    <a:lumMod val="50000"/>
                  </a:schemeClr>
                </a:solidFill>
              </a:rPr>
              <a:t> Конвенции</a:t>
            </a:r>
          </a:p>
          <a:p>
            <a:pPr>
              <a:buFont typeface="Wingdings" pitchFamily="2" charset="2"/>
              <a:buNone/>
              <a:defRPr/>
            </a:pPr>
            <a:endParaRPr lang="ru-RU" b="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b="0" dirty="0" smtClean="0">
                <a:solidFill>
                  <a:schemeClr val="tx2">
                    <a:lumMod val="50000"/>
                  </a:schemeClr>
                </a:solidFill>
              </a:rPr>
              <a:t>разработка Законопроекта «О внесении изменений и дополнений в некоторые законодательные акты Республики Казахстан по вопросу регистра выбросов и переноса загрязнителей»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F08F750-932D-4132-8691-487A85ACCE65}" type="slidenum">
              <a:rPr lang="en-US" altLang="ru-RU" sz="1000" b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ru-RU" sz="1000" b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438400"/>
            <a:ext cx="7010400" cy="1219200"/>
          </a:xfrm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/>
          <a:lstStyle/>
          <a:p>
            <a:pPr eaLnBrk="1" hangingPunct="1"/>
            <a:r>
              <a:rPr lang="ru-RU" altLang="ru-RU" sz="5400" smtClean="0"/>
              <a:t>Благодарю за внимание!</a:t>
            </a:r>
            <a:endParaRPr lang="en-US" altLang="ru-RU" sz="5400" smtClean="0"/>
          </a:p>
        </p:txBody>
      </p:sp>
      <p:pic>
        <p:nvPicPr>
          <p:cNvPr id="22531" name="Picture 4" descr="C:\Users\User\Downloads\duurzame-product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797425"/>
            <a:ext cx="2447925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15375" y="6643688"/>
            <a:ext cx="4572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58E3799-7B67-48D3-9F3C-64A1DA9169E0}" type="slidenum">
              <a:rPr lang="en-US" altLang="ru-RU" sz="1000">
                <a:solidFill>
                  <a:srgbClr val="CC3300"/>
                </a:solidFill>
                <a:latin typeface="Arial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ru-RU" sz="1000">
              <a:solidFill>
                <a:srgbClr val="CC33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80975" y="152400"/>
            <a:ext cx="76327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Работа по внедрению РВПЗ в Республике Казахстан:</a:t>
            </a:r>
          </a:p>
        </p:txBody>
      </p:sp>
      <p:grpSp>
        <p:nvGrpSpPr>
          <p:cNvPr id="7171" name="Group 13"/>
          <p:cNvGrpSpPr>
            <a:grpSpLocks/>
          </p:cNvGrpSpPr>
          <p:nvPr/>
        </p:nvGrpSpPr>
        <p:grpSpPr bwMode="auto">
          <a:xfrm>
            <a:off x="323850" y="1628775"/>
            <a:ext cx="1087438" cy="1006475"/>
            <a:chOff x="3938" y="1968"/>
            <a:chExt cx="430" cy="437"/>
          </a:xfrm>
        </p:grpSpPr>
        <p:grpSp>
          <p:nvGrpSpPr>
            <p:cNvPr id="7186" name="Group 14"/>
            <p:cNvGrpSpPr>
              <a:grpSpLocks/>
            </p:cNvGrpSpPr>
            <p:nvPr/>
          </p:nvGrpSpPr>
          <p:grpSpPr bwMode="auto">
            <a:xfrm>
              <a:off x="3938" y="1968"/>
              <a:ext cx="430" cy="437"/>
              <a:chOff x="2016" y="1920"/>
              <a:chExt cx="1680" cy="1680"/>
            </a:xfrm>
          </p:grpSpPr>
          <p:sp>
            <p:nvSpPr>
              <p:cNvPr id="7188" name="Oval 15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93B1FD"/>
                  </a:gs>
                  <a:gs pos="100000">
                    <a:srgbClr val="2C354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Font typeface="Wingdings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1800" b="0">
                  <a:latin typeface="Arial" pitchFamily="34" charset="0"/>
                </a:endParaRPr>
              </a:p>
            </p:txBody>
          </p:sp>
          <p:sp>
            <p:nvSpPr>
              <p:cNvPr id="7189" name="Freeform 16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630 w 1321"/>
                  <a:gd name="T1" fmla="*/ 4 h 712"/>
                  <a:gd name="T2" fmla="*/ 637 w 1321"/>
                  <a:gd name="T3" fmla="*/ 5 h 712"/>
                  <a:gd name="T4" fmla="*/ 639 w 1321"/>
                  <a:gd name="T5" fmla="*/ 5 h 712"/>
                  <a:gd name="T6" fmla="*/ 636 w 1321"/>
                  <a:gd name="T7" fmla="*/ 6 h 712"/>
                  <a:gd name="T8" fmla="*/ 628 w 1321"/>
                  <a:gd name="T9" fmla="*/ 7 h 712"/>
                  <a:gd name="T10" fmla="*/ 615 w 1321"/>
                  <a:gd name="T11" fmla="*/ 7 h 712"/>
                  <a:gd name="T12" fmla="*/ 599 w 1321"/>
                  <a:gd name="T13" fmla="*/ 7 h 712"/>
                  <a:gd name="T14" fmla="*/ 578 w 1321"/>
                  <a:gd name="T15" fmla="*/ 8 h 712"/>
                  <a:gd name="T16" fmla="*/ 555 w 1321"/>
                  <a:gd name="T17" fmla="*/ 8 h 712"/>
                  <a:gd name="T18" fmla="*/ 528 w 1321"/>
                  <a:gd name="T19" fmla="*/ 8 h 712"/>
                  <a:gd name="T20" fmla="*/ 498 w 1321"/>
                  <a:gd name="T21" fmla="*/ 8 h 712"/>
                  <a:gd name="T22" fmla="*/ 468 w 1321"/>
                  <a:gd name="T23" fmla="*/ 9 h 712"/>
                  <a:gd name="T24" fmla="*/ 433 w 1321"/>
                  <a:gd name="T25" fmla="*/ 9 h 712"/>
                  <a:gd name="T26" fmla="*/ 399 w 1321"/>
                  <a:gd name="T27" fmla="*/ 9 h 712"/>
                  <a:gd name="T28" fmla="*/ 385 w 1321"/>
                  <a:gd name="T29" fmla="*/ 9 h 712"/>
                  <a:gd name="T30" fmla="*/ 230 w 1321"/>
                  <a:gd name="T31" fmla="*/ 9 h 712"/>
                  <a:gd name="T32" fmla="*/ 228 w 1321"/>
                  <a:gd name="T33" fmla="*/ 9 h 712"/>
                  <a:gd name="T34" fmla="*/ 198 w 1321"/>
                  <a:gd name="T35" fmla="*/ 9 h 712"/>
                  <a:gd name="T36" fmla="*/ 169 w 1321"/>
                  <a:gd name="T37" fmla="*/ 9 h 712"/>
                  <a:gd name="T38" fmla="*/ 141 w 1321"/>
                  <a:gd name="T39" fmla="*/ 9 h 712"/>
                  <a:gd name="T40" fmla="*/ 116 w 1321"/>
                  <a:gd name="T41" fmla="*/ 8 h 712"/>
                  <a:gd name="T42" fmla="*/ 91 w 1321"/>
                  <a:gd name="T43" fmla="*/ 8 h 712"/>
                  <a:gd name="T44" fmla="*/ 70 w 1321"/>
                  <a:gd name="T45" fmla="*/ 8 h 712"/>
                  <a:gd name="T46" fmla="*/ 52 w 1321"/>
                  <a:gd name="T47" fmla="*/ 8 h 712"/>
                  <a:gd name="T48" fmla="*/ 29 w 1321"/>
                  <a:gd name="T49" fmla="*/ 8 h 712"/>
                  <a:gd name="T50" fmla="*/ 26 w 1321"/>
                  <a:gd name="T51" fmla="*/ 7 h 712"/>
                  <a:gd name="T52" fmla="*/ 18 w 1321"/>
                  <a:gd name="T53" fmla="*/ 7 h 712"/>
                  <a:gd name="T54" fmla="*/ 6 w 1321"/>
                  <a:gd name="T55" fmla="*/ 7 h 712"/>
                  <a:gd name="T56" fmla="*/ 0 w 1321"/>
                  <a:gd name="T57" fmla="*/ 6 h 712"/>
                  <a:gd name="T58" fmla="*/ 0 w 1321"/>
                  <a:gd name="T59" fmla="*/ 6 h 712"/>
                  <a:gd name="T60" fmla="*/ 4 w 1321"/>
                  <a:gd name="T61" fmla="*/ 5 h 712"/>
                  <a:gd name="T62" fmla="*/ 16 w 1321"/>
                  <a:gd name="T63" fmla="*/ 5 h 712"/>
                  <a:gd name="T64" fmla="*/ 26 w 1321"/>
                  <a:gd name="T65" fmla="*/ 4 h 712"/>
                  <a:gd name="T66" fmla="*/ 48 w 1321"/>
                  <a:gd name="T67" fmla="*/ 4 h 712"/>
                  <a:gd name="T68" fmla="*/ 72 w 1321"/>
                  <a:gd name="T69" fmla="*/ 4 h 712"/>
                  <a:gd name="T70" fmla="*/ 100 w 1321"/>
                  <a:gd name="T71" fmla="*/ 4 h 712"/>
                  <a:gd name="T72" fmla="*/ 130 w 1321"/>
                  <a:gd name="T73" fmla="*/ 4 h 712"/>
                  <a:gd name="T74" fmla="*/ 166 w 1321"/>
                  <a:gd name="T75" fmla="*/ 4 h 712"/>
                  <a:gd name="T76" fmla="*/ 201 w 1321"/>
                  <a:gd name="T77" fmla="*/ 4 h 712"/>
                  <a:gd name="T78" fmla="*/ 240 w 1321"/>
                  <a:gd name="T79" fmla="*/ 4 h 712"/>
                  <a:gd name="T80" fmla="*/ 281 w 1321"/>
                  <a:gd name="T81" fmla="*/ 4 h 712"/>
                  <a:gd name="T82" fmla="*/ 324 w 1321"/>
                  <a:gd name="T83" fmla="*/ 0 h 712"/>
                  <a:gd name="T84" fmla="*/ 324 w 1321"/>
                  <a:gd name="T85" fmla="*/ 0 h 712"/>
                  <a:gd name="T86" fmla="*/ 368 w 1321"/>
                  <a:gd name="T87" fmla="*/ 4 h 712"/>
                  <a:gd name="T88" fmla="*/ 409 w 1321"/>
                  <a:gd name="T89" fmla="*/ 4 h 712"/>
                  <a:gd name="T90" fmla="*/ 450 w 1321"/>
                  <a:gd name="T91" fmla="*/ 4 h 712"/>
                  <a:gd name="T92" fmla="*/ 489 w 1321"/>
                  <a:gd name="T93" fmla="*/ 4 h 712"/>
                  <a:gd name="T94" fmla="*/ 524 w 1321"/>
                  <a:gd name="T95" fmla="*/ 4 h 712"/>
                  <a:gd name="T96" fmla="*/ 556 w 1321"/>
                  <a:gd name="T97" fmla="*/ 4 h 712"/>
                  <a:gd name="T98" fmla="*/ 585 w 1321"/>
                  <a:gd name="T99" fmla="*/ 4 h 712"/>
                  <a:gd name="T100" fmla="*/ 609 w 1321"/>
                  <a:gd name="T101" fmla="*/ 4 h 712"/>
                  <a:gd name="T102" fmla="*/ 630 w 1321"/>
                  <a:gd name="T103" fmla="*/ 4 h 712"/>
                  <a:gd name="T104" fmla="*/ 630 w 1321"/>
                  <a:gd name="T105" fmla="*/ 4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93B1FD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" name="Text Box 17"/>
            <p:cNvSpPr txBox="1">
              <a:spLocks noChangeArrowheads="1"/>
            </p:cNvSpPr>
            <p:nvPr/>
          </p:nvSpPr>
          <p:spPr bwMode="gray">
            <a:xfrm>
              <a:off x="4070" y="2028"/>
              <a:ext cx="160" cy="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7172" name="Group 55"/>
          <p:cNvGrpSpPr>
            <a:grpSpLocks/>
          </p:cNvGrpSpPr>
          <p:nvPr/>
        </p:nvGrpSpPr>
        <p:grpSpPr bwMode="auto">
          <a:xfrm>
            <a:off x="239713" y="3351213"/>
            <a:ext cx="1098550" cy="1001712"/>
            <a:chOff x="1488" y="1968"/>
            <a:chExt cx="432" cy="432"/>
          </a:xfrm>
        </p:grpSpPr>
        <p:grpSp>
          <p:nvGrpSpPr>
            <p:cNvPr id="7182" name="Group 56"/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2016" y="1920"/>
              <a:chExt cx="1680" cy="1680"/>
            </a:xfrm>
          </p:grpSpPr>
          <p:sp>
            <p:nvSpPr>
              <p:cNvPr id="7184" name="Oval 57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9999"/>
                  </a:gs>
                  <a:gs pos="100000">
                    <a:srgbClr val="643C3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Font typeface="Wingdings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1800" b="0">
                  <a:latin typeface="Arial" pitchFamily="34" charset="0"/>
                </a:endParaRPr>
              </a:p>
            </p:txBody>
          </p:sp>
          <p:sp>
            <p:nvSpPr>
              <p:cNvPr id="7185" name="Freeform 58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630 w 1321"/>
                  <a:gd name="T1" fmla="*/ 4 h 712"/>
                  <a:gd name="T2" fmla="*/ 637 w 1321"/>
                  <a:gd name="T3" fmla="*/ 5 h 712"/>
                  <a:gd name="T4" fmla="*/ 639 w 1321"/>
                  <a:gd name="T5" fmla="*/ 5 h 712"/>
                  <a:gd name="T6" fmla="*/ 636 w 1321"/>
                  <a:gd name="T7" fmla="*/ 6 h 712"/>
                  <a:gd name="T8" fmla="*/ 628 w 1321"/>
                  <a:gd name="T9" fmla="*/ 7 h 712"/>
                  <a:gd name="T10" fmla="*/ 615 w 1321"/>
                  <a:gd name="T11" fmla="*/ 7 h 712"/>
                  <a:gd name="T12" fmla="*/ 599 w 1321"/>
                  <a:gd name="T13" fmla="*/ 7 h 712"/>
                  <a:gd name="T14" fmla="*/ 578 w 1321"/>
                  <a:gd name="T15" fmla="*/ 8 h 712"/>
                  <a:gd name="T16" fmla="*/ 555 w 1321"/>
                  <a:gd name="T17" fmla="*/ 8 h 712"/>
                  <a:gd name="T18" fmla="*/ 528 w 1321"/>
                  <a:gd name="T19" fmla="*/ 8 h 712"/>
                  <a:gd name="T20" fmla="*/ 498 w 1321"/>
                  <a:gd name="T21" fmla="*/ 8 h 712"/>
                  <a:gd name="T22" fmla="*/ 468 w 1321"/>
                  <a:gd name="T23" fmla="*/ 9 h 712"/>
                  <a:gd name="T24" fmla="*/ 433 w 1321"/>
                  <a:gd name="T25" fmla="*/ 9 h 712"/>
                  <a:gd name="T26" fmla="*/ 399 w 1321"/>
                  <a:gd name="T27" fmla="*/ 9 h 712"/>
                  <a:gd name="T28" fmla="*/ 385 w 1321"/>
                  <a:gd name="T29" fmla="*/ 9 h 712"/>
                  <a:gd name="T30" fmla="*/ 230 w 1321"/>
                  <a:gd name="T31" fmla="*/ 9 h 712"/>
                  <a:gd name="T32" fmla="*/ 228 w 1321"/>
                  <a:gd name="T33" fmla="*/ 9 h 712"/>
                  <a:gd name="T34" fmla="*/ 198 w 1321"/>
                  <a:gd name="T35" fmla="*/ 9 h 712"/>
                  <a:gd name="T36" fmla="*/ 169 w 1321"/>
                  <a:gd name="T37" fmla="*/ 9 h 712"/>
                  <a:gd name="T38" fmla="*/ 141 w 1321"/>
                  <a:gd name="T39" fmla="*/ 9 h 712"/>
                  <a:gd name="T40" fmla="*/ 116 w 1321"/>
                  <a:gd name="T41" fmla="*/ 8 h 712"/>
                  <a:gd name="T42" fmla="*/ 91 w 1321"/>
                  <a:gd name="T43" fmla="*/ 8 h 712"/>
                  <a:gd name="T44" fmla="*/ 70 w 1321"/>
                  <a:gd name="T45" fmla="*/ 8 h 712"/>
                  <a:gd name="T46" fmla="*/ 52 w 1321"/>
                  <a:gd name="T47" fmla="*/ 8 h 712"/>
                  <a:gd name="T48" fmla="*/ 29 w 1321"/>
                  <a:gd name="T49" fmla="*/ 8 h 712"/>
                  <a:gd name="T50" fmla="*/ 26 w 1321"/>
                  <a:gd name="T51" fmla="*/ 7 h 712"/>
                  <a:gd name="T52" fmla="*/ 18 w 1321"/>
                  <a:gd name="T53" fmla="*/ 7 h 712"/>
                  <a:gd name="T54" fmla="*/ 6 w 1321"/>
                  <a:gd name="T55" fmla="*/ 7 h 712"/>
                  <a:gd name="T56" fmla="*/ 0 w 1321"/>
                  <a:gd name="T57" fmla="*/ 6 h 712"/>
                  <a:gd name="T58" fmla="*/ 0 w 1321"/>
                  <a:gd name="T59" fmla="*/ 6 h 712"/>
                  <a:gd name="T60" fmla="*/ 4 w 1321"/>
                  <a:gd name="T61" fmla="*/ 5 h 712"/>
                  <a:gd name="T62" fmla="*/ 16 w 1321"/>
                  <a:gd name="T63" fmla="*/ 5 h 712"/>
                  <a:gd name="T64" fmla="*/ 26 w 1321"/>
                  <a:gd name="T65" fmla="*/ 4 h 712"/>
                  <a:gd name="T66" fmla="*/ 48 w 1321"/>
                  <a:gd name="T67" fmla="*/ 4 h 712"/>
                  <a:gd name="T68" fmla="*/ 72 w 1321"/>
                  <a:gd name="T69" fmla="*/ 4 h 712"/>
                  <a:gd name="T70" fmla="*/ 100 w 1321"/>
                  <a:gd name="T71" fmla="*/ 4 h 712"/>
                  <a:gd name="T72" fmla="*/ 130 w 1321"/>
                  <a:gd name="T73" fmla="*/ 4 h 712"/>
                  <a:gd name="T74" fmla="*/ 166 w 1321"/>
                  <a:gd name="T75" fmla="*/ 4 h 712"/>
                  <a:gd name="T76" fmla="*/ 201 w 1321"/>
                  <a:gd name="T77" fmla="*/ 4 h 712"/>
                  <a:gd name="T78" fmla="*/ 240 w 1321"/>
                  <a:gd name="T79" fmla="*/ 4 h 712"/>
                  <a:gd name="T80" fmla="*/ 281 w 1321"/>
                  <a:gd name="T81" fmla="*/ 4 h 712"/>
                  <a:gd name="T82" fmla="*/ 324 w 1321"/>
                  <a:gd name="T83" fmla="*/ 0 h 712"/>
                  <a:gd name="T84" fmla="*/ 324 w 1321"/>
                  <a:gd name="T85" fmla="*/ 0 h 712"/>
                  <a:gd name="T86" fmla="*/ 368 w 1321"/>
                  <a:gd name="T87" fmla="*/ 4 h 712"/>
                  <a:gd name="T88" fmla="*/ 409 w 1321"/>
                  <a:gd name="T89" fmla="*/ 4 h 712"/>
                  <a:gd name="T90" fmla="*/ 450 w 1321"/>
                  <a:gd name="T91" fmla="*/ 4 h 712"/>
                  <a:gd name="T92" fmla="*/ 489 w 1321"/>
                  <a:gd name="T93" fmla="*/ 4 h 712"/>
                  <a:gd name="T94" fmla="*/ 524 w 1321"/>
                  <a:gd name="T95" fmla="*/ 4 h 712"/>
                  <a:gd name="T96" fmla="*/ 556 w 1321"/>
                  <a:gd name="T97" fmla="*/ 4 h 712"/>
                  <a:gd name="T98" fmla="*/ 585 w 1321"/>
                  <a:gd name="T99" fmla="*/ 4 h 712"/>
                  <a:gd name="T100" fmla="*/ 609 w 1321"/>
                  <a:gd name="T101" fmla="*/ 4 h 712"/>
                  <a:gd name="T102" fmla="*/ 630 w 1321"/>
                  <a:gd name="T103" fmla="*/ 4 h 712"/>
                  <a:gd name="T104" fmla="*/ 630 w 1321"/>
                  <a:gd name="T105" fmla="*/ 4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0" name="Text Box 59"/>
            <p:cNvSpPr txBox="1">
              <a:spLocks noChangeArrowheads="1"/>
            </p:cNvSpPr>
            <p:nvPr/>
          </p:nvSpPr>
          <p:spPr bwMode="gray">
            <a:xfrm>
              <a:off x="1634" y="2016"/>
              <a:ext cx="159" cy="1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" name="Group 56"/>
          <p:cNvGrpSpPr>
            <a:grpSpLocks/>
          </p:cNvGrpSpPr>
          <p:nvPr/>
        </p:nvGrpSpPr>
        <p:grpSpPr bwMode="auto">
          <a:xfrm>
            <a:off x="251520" y="5157192"/>
            <a:ext cx="1098550" cy="1001713"/>
            <a:chOff x="2016" y="1920"/>
            <a:chExt cx="1680" cy="1680"/>
          </a:xfrm>
          <a:solidFill>
            <a:schemeClr val="accent5">
              <a:lumMod val="75000"/>
            </a:schemeClr>
          </a:solidFill>
        </p:grpSpPr>
        <p:sp>
          <p:nvSpPr>
            <p:cNvPr id="16" name="Oval 57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altLang="ru-RU" sz="1800" b="0" dirty="0">
                <a:latin typeface="Arial" panose="020B0604020202020204" pitchFamily="34" charset="0"/>
              </a:endParaRPr>
            </a:p>
          </p:txBody>
        </p:sp>
        <p:sp>
          <p:nvSpPr>
            <p:cNvPr id="17" name="Freeform 58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839 w 1321"/>
                <a:gd name="T1" fmla="*/ 28 h 712"/>
                <a:gd name="T2" fmla="*/ 849 w 1321"/>
                <a:gd name="T3" fmla="*/ 30 h 712"/>
                <a:gd name="T4" fmla="*/ 852 w 1321"/>
                <a:gd name="T5" fmla="*/ 33 h 712"/>
                <a:gd name="T6" fmla="*/ 847 w 1321"/>
                <a:gd name="T7" fmla="*/ 36 h 712"/>
                <a:gd name="T8" fmla="*/ 837 w 1321"/>
                <a:gd name="T9" fmla="*/ 38 h 712"/>
                <a:gd name="T10" fmla="*/ 820 w 1321"/>
                <a:gd name="T11" fmla="*/ 40 h 712"/>
                <a:gd name="T12" fmla="*/ 798 w 1321"/>
                <a:gd name="T13" fmla="*/ 42 h 712"/>
                <a:gd name="T14" fmla="*/ 771 w 1321"/>
                <a:gd name="T15" fmla="*/ 43 h 712"/>
                <a:gd name="T16" fmla="*/ 739 w 1321"/>
                <a:gd name="T17" fmla="*/ 45 h 712"/>
                <a:gd name="T18" fmla="*/ 703 w 1321"/>
                <a:gd name="T19" fmla="*/ 47 h 712"/>
                <a:gd name="T20" fmla="*/ 664 w 1321"/>
                <a:gd name="T21" fmla="*/ 47 h 712"/>
                <a:gd name="T22" fmla="*/ 624 w 1321"/>
                <a:gd name="T23" fmla="*/ 48 h 712"/>
                <a:gd name="T24" fmla="*/ 578 w 1321"/>
                <a:gd name="T25" fmla="*/ 48 h 712"/>
                <a:gd name="T26" fmla="*/ 532 w 1321"/>
                <a:gd name="T27" fmla="*/ 48 h 712"/>
                <a:gd name="T28" fmla="*/ 513 w 1321"/>
                <a:gd name="T29" fmla="*/ 49 h 712"/>
                <a:gd name="T30" fmla="*/ 307 w 1321"/>
                <a:gd name="T31" fmla="*/ 49 h 712"/>
                <a:gd name="T32" fmla="*/ 304 w 1321"/>
                <a:gd name="T33" fmla="*/ 49 h 712"/>
                <a:gd name="T34" fmla="*/ 264 w 1321"/>
                <a:gd name="T35" fmla="*/ 48 h 712"/>
                <a:gd name="T36" fmla="*/ 225 w 1321"/>
                <a:gd name="T37" fmla="*/ 48 h 712"/>
                <a:gd name="T38" fmla="*/ 187 w 1321"/>
                <a:gd name="T39" fmla="*/ 48 h 712"/>
                <a:gd name="T40" fmla="*/ 153 w 1321"/>
                <a:gd name="T41" fmla="*/ 47 h 712"/>
                <a:gd name="T42" fmla="*/ 121 w 1321"/>
                <a:gd name="T43" fmla="*/ 47 h 712"/>
                <a:gd name="T44" fmla="*/ 92 w 1321"/>
                <a:gd name="T45" fmla="*/ 46 h 712"/>
                <a:gd name="T46" fmla="*/ 67 w 1321"/>
                <a:gd name="T47" fmla="*/ 45 h 712"/>
                <a:gd name="T48" fmla="*/ 44 w 1321"/>
                <a:gd name="T49" fmla="*/ 43 h 712"/>
                <a:gd name="T50" fmla="*/ 26 w 1321"/>
                <a:gd name="T51" fmla="*/ 42 h 712"/>
                <a:gd name="T52" fmla="*/ 18 w 1321"/>
                <a:gd name="T53" fmla="*/ 40 h 712"/>
                <a:gd name="T54" fmla="*/ 6 w 1321"/>
                <a:gd name="T55" fmla="*/ 38 h 712"/>
                <a:gd name="T56" fmla="*/ 0 w 1321"/>
                <a:gd name="T57" fmla="*/ 37 h 712"/>
                <a:gd name="T58" fmla="*/ 0 w 1321"/>
                <a:gd name="T59" fmla="*/ 36 h 712"/>
                <a:gd name="T60" fmla="*/ 4 w 1321"/>
                <a:gd name="T61" fmla="*/ 33 h 712"/>
                <a:gd name="T62" fmla="*/ 16 w 1321"/>
                <a:gd name="T63" fmla="*/ 30 h 712"/>
                <a:gd name="T64" fmla="*/ 28 w 1321"/>
                <a:gd name="T65" fmla="*/ 26 h 712"/>
                <a:gd name="T66" fmla="*/ 63 w 1321"/>
                <a:gd name="T67" fmla="*/ 20 h 712"/>
                <a:gd name="T68" fmla="*/ 96 w 1321"/>
                <a:gd name="T69" fmla="*/ 16 h 712"/>
                <a:gd name="T70" fmla="*/ 130 w 1321"/>
                <a:gd name="T71" fmla="*/ 12 h 712"/>
                <a:gd name="T72" fmla="*/ 174 w 1321"/>
                <a:gd name="T73" fmla="*/ 9 h 712"/>
                <a:gd name="T74" fmla="*/ 221 w 1321"/>
                <a:gd name="T75" fmla="*/ 5 h 712"/>
                <a:gd name="T76" fmla="*/ 268 w 1321"/>
                <a:gd name="T77" fmla="*/ 4 h 712"/>
                <a:gd name="T78" fmla="*/ 321 w 1321"/>
                <a:gd name="T79" fmla="*/ 4 h 712"/>
                <a:gd name="T80" fmla="*/ 375 w 1321"/>
                <a:gd name="T81" fmla="*/ 4 h 712"/>
                <a:gd name="T82" fmla="*/ 431 w 1321"/>
                <a:gd name="T83" fmla="*/ 0 h 712"/>
                <a:gd name="T84" fmla="*/ 431 w 1321"/>
                <a:gd name="T85" fmla="*/ 0 h 712"/>
                <a:gd name="T86" fmla="*/ 489 w 1321"/>
                <a:gd name="T87" fmla="*/ 4 h 712"/>
                <a:gd name="T88" fmla="*/ 545 w 1321"/>
                <a:gd name="T89" fmla="*/ 4 h 712"/>
                <a:gd name="T90" fmla="*/ 600 w 1321"/>
                <a:gd name="T91" fmla="*/ 4 h 712"/>
                <a:gd name="T92" fmla="*/ 651 w 1321"/>
                <a:gd name="T93" fmla="*/ 6 h 712"/>
                <a:gd name="T94" fmla="*/ 697 w 1321"/>
                <a:gd name="T95" fmla="*/ 10 h 712"/>
                <a:gd name="T96" fmla="*/ 740 w 1321"/>
                <a:gd name="T97" fmla="*/ 13 h 712"/>
                <a:gd name="T98" fmla="*/ 778 w 1321"/>
                <a:gd name="T99" fmla="*/ 18 h 712"/>
                <a:gd name="T100" fmla="*/ 810 w 1321"/>
                <a:gd name="T101" fmla="*/ 22 h 712"/>
                <a:gd name="T102" fmla="*/ 839 w 1321"/>
                <a:gd name="T103" fmla="*/ 28 h 712"/>
                <a:gd name="T104" fmla="*/ 839 w 1321"/>
                <a:gd name="T105" fmla="*/ 2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1512200" y="4964537"/>
            <a:ext cx="7524296" cy="1368152"/>
          </a:xfrm>
          <a:prstGeom prst="rect">
            <a:avLst/>
          </a:prstGeom>
          <a:gradFill flip="none" rotWithShape="1">
            <a:gsLst>
              <a:gs pos="100000">
                <a:srgbClr val="B2CBE3">
                  <a:alpha val="80000"/>
                  <a:lumMod val="100000"/>
                </a:srgbClr>
              </a:gs>
              <a:gs pos="99000">
                <a:schemeClr val="bg1">
                  <a:alpha val="80000"/>
                </a:schemeClr>
              </a:gs>
              <a:gs pos="100000">
                <a:schemeClr val="bg1"/>
              </a:gs>
              <a:gs pos="100000">
                <a:srgbClr val="B4D2E5"/>
              </a:gs>
              <a:gs pos="100000">
                <a:srgbClr val="B5D6E6"/>
              </a:gs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77" name="Rectangle 12"/>
          <p:cNvSpPr>
            <a:spLocks noChangeArrowheads="1"/>
          </p:cNvSpPr>
          <p:nvPr/>
        </p:nvSpPr>
        <p:spPr bwMode="gray">
          <a:xfrm rot="10800000" flipV="1">
            <a:off x="1530350" y="1295400"/>
            <a:ext cx="7523163" cy="1554163"/>
          </a:xfrm>
          <a:prstGeom prst="rect">
            <a:avLst/>
          </a:prstGeom>
          <a:gradFill rotWithShape="1">
            <a:gsLst>
              <a:gs pos="0">
                <a:srgbClr val="93B1FD"/>
              </a:gs>
              <a:gs pos="100000">
                <a:srgbClr val="FFFFFF">
                  <a:alpha val="79999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itchFamily="34" charset="0"/>
            </a:endParaRPr>
          </a:p>
        </p:txBody>
      </p:sp>
      <p:sp>
        <p:nvSpPr>
          <p:cNvPr id="25610" name="Rectangle 54"/>
          <p:cNvSpPr>
            <a:spLocks noChangeArrowheads="1"/>
          </p:cNvSpPr>
          <p:nvPr/>
        </p:nvSpPr>
        <p:spPr bwMode="gray">
          <a:xfrm>
            <a:off x="1619250" y="3213100"/>
            <a:ext cx="7470775" cy="1289050"/>
          </a:xfrm>
          <a:prstGeom prst="rect">
            <a:avLst/>
          </a:prstGeom>
          <a:gradFill rotWithShape="1">
            <a:gsLst>
              <a:gs pos="0">
                <a:srgbClr val="FF6699"/>
              </a:gs>
              <a:gs pos="100000">
                <a:srgbClr val="FFFFFF">
                  <a:alpha val="79999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Ведение Государственного Регистра выбросов </a:t>
            </a:r>
            <a:br>
              <a:rPr lang="ru-RU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и переноса загрязнителей </a:t>
            </a:r>
          </a:p>
          <a:p>
            <a:pPr>
              <a:defRPr/>
            </a:pPr>
            <a:endParaRPr lang="ru-RU" altLang="ru-RU" b="1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1547813" y="1803400"/>
            <a:ext cx="7488237" cy="4000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ru-RU" alt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На </a:t>
            </a:r>
            <a:r>
              <a:rPr lang="ru-RU" alt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законодательном</a:t>
            </a:r>
            <a:r>
              <a:rPr lang="ru-RU" alt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 уровне </a:t>
            </a:r>
            <a:endParaRPr lang="ru-RU" altLang="ru-RU" sz="1800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1655763" y="5143500"/>
            <a:ext cx="7488237" cy="7080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ru-RU" alt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Ратификация Протокола о РВПЗ к </a:t>
            </a:r>
            <a:r>
              <a:rPr lang="ru-RU" alt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Орхусской</a:t>
            </a:r>
            <a:r>
              <a:rPr lang="ru-RU" alt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 конвенции </a:t>
            </a:r>
          </a:p>
        </p:txBody>
      </p:sp>
      <p:sp>
        <p:nvSpPr>
          <p:cNvPr id="26" name="Text Box 59"/>
          <p:cNvSpPr txBox="1">
            <a:spLocks noChangeArrowheads="1"/>
          </p:cNvSpPr>
          <p:nvPr/>
        </p:nvSpPr>
        <p:spPr bwMode="gray">
          <a:xfrm>
            <a:off x="566738" y="5311775"/>
            <a:ext cx="404812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5113" y="63500"/>
            <a:ext cx="8785225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На законодательном уровне в Республике Казахстан проводится следующая работа: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  <p:grpSp>
        <p:nvGrpSpPr>
          <p:cNvPr id="8195" name="Group 13"/>
          <p:cNvGrpSpPr>
            <a:grpSpLocks/>
          </p:cNvGrpSpPr>
          <p:nvPr/>
        </p:nvGrpSpPr>
        <p:grpSpPr bwMode="auto">
          <a:xfrm>
            <a:off x="265113" y="1744663"/>
            <a:ext cx="1087437" cy="1006475"/>
            <a:chOff x="3938" y="1968"/>
            <a:chExt cx="430" cy="437"/>
          </a:xfrm>
        </p:grpSpPr>
        <p:grpSp>
          <p:nvGrpSpPr>
            <p:cNvPr id="8205" name="Group 14"/>
            <p:cNvGrpSpPr>
              <a:grpSpLocks/>
            </p:cNvGrpSpPr>
            <p:nvPr/>
          </p:nvGrpSpPr>
          <p:grpSpPr bwMode="auto">
            <a:xfrm>
              <a:off x="3938" y="1968"/>
              <a:ext cx="430" cy="437"/>
              <a:chOff x="2016" y="1920"/>
              <a:chExt cx="1680" cy="1680"/>
            </a:xfrm>
          </p:grpSpPr>
          <p:sp>
            <p:nvSpPr>
              <p:cNvPr id="8207" name="Oval 15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93B1FD"/>
                  </a:gs>
                  <a:gs pos="100000">
                    <a:srgbClr val="2C354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Font typeface="Wingdings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1800" b="0">
                  <a:latin typeface="Arial" pitchFamily="34" charset="0"/>
                </a:endParaRPr>
              </a:p>
            </p:txBody>
          </p:sp>
          <p:sp>
            <p:nvSpPr>
              <p:cNvPr id="8208" name="Freeform 16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720 w 1321"/>
                  <a:gd name="T1" fmla="*/ 11 h 712"/>
                  <a:gd name="T2" fmla="*/ 729 w 1321"/>
                  <a:gd name="T3" fmla="*/ 12 h 712"/>
                  <a:gd name="T4" fmla="*/ 731 w 1321"/>
                  <a:gd name="T5" fmla="*/ 12 h 712"/>
                  <a:gd name="T6" fmla="*/ 727 w 1321"/>
                  <a:gd name="T7" fmla="*/ 14 h 712"/>
                  <a:gd name="T8" fmla="*/ 718 w 1321"/>
                  <a:gd name="T9" fmla="*/ 15 h 712"/>
                  <a:gd name="T10" fmla="*/ 703 w 1321"/>
                  <a:gd name="T11" fmla="*/ 16 h 712"/>
                  <a:gd name="T12" fmla="*/ 685 w 1321"/>
                  <a:gd name="T13" fmla="*/ 16 h 712"/>
                  <a:gd name="T14" fmla="*/ 661 w 1321"/>
                  <a:gd name="T15" fmla="*/ 17 h 712"/>
                  <a:gd name="T16" fmla="*/ 635 w 1321"/>
                  <a:gd name="T17" fmla="*/ 18 h 712"/>
                  <a:gd name="T18" fmla="*/ 603 w 1321"/>
                  <a:gd name="T19" fmla="*/ 18 h 712"/>
                  <a:gd name="T20" fmla="*/ 570 w 1321"/>
                  <a:gd name="T21" fmla="*/ 18 h 712"/>
                  <a:gd name="T22" fmla="*/ 535 w 1321"/>
                  <a:gd name="T23" fmla="*/ 19 h 712"/>
                  <a:gd name="T24" fmla="*/ 495 w 1321"/>
                  <a:gd name="T25" fmla="*/ 19 h 712"/>
                  <a:gd name="T26" fmla="*/ 456 w 1321"/>
                  <a:gd name="T27" fmla="*/ 19 h 712"/>
                  <a:gd name="T28" fmla="*/ 440 w 1321"/>
                  <a:gd name="T29" fmla="*/ 20 h 712"/>
                  <a:gd name="T30" fmla="*/ 264 w 1321"/>
                  <a:gd name="T31" fmla="*/ 20 h 712"/>
                  <a:gd name="T32" fmla="*/ 261 w 1321"/>
                  <a:gd name="T33" fmla="*/ 20 h 712"/>
                  <a:gd name="T34" fmla="*/ 226 w 1321"/>
                  <a:gd name="T35" fmla="*/ 19 h 712"/>
                  <a:gd name="T36" fmla="*/ 193 w 1321"/>
                  <a:gd name="T37" fmla="*/ 19 h 712"/>
                  <a:gd name="T38" fmla="*/ 162 w 1321"/>
                  <a:gd name="T39" fmla="*/ 19 h 712"/>
                  <a:gd name="T40" fmla="*/ 130 w 1321"/>
                  <a:gd name="T41" fmla="*/ 18 h 712"/>
                  <a:gd name="T42" fmla="*/ 105 w 1321"/>
                  <a:gd name="T43" fmla="*/ 18 h 712"/>
                  <a:gd name="T44" fmla="*/ 77 w 1321"/>
                  <a:gd name="T45" fmla="*/ 18 h 712"/>
                  <a:gd name="T46" fmla="*/ 59 w 1321"/>
                  <a:gd name="T47" fmla="*/ 18 h 712"/>
                  <a:gd name="T48" fmla="*/ 36 w 1321"/>
                  <a:gd name="T49" fmla="*/ 17 h 712"/>
                  <a:gd name="T50" fmla="*/ 26 w 1321"/>
                  <a:gd name="T51" fmla="*/ 16 h 712"/>
                  <a:gd name="T52" fmla="*/ 18 w 1321"/>
                  <a:gd name="T53" fmla="*/ 16 h 712"/>
                  <a:gd name="T54" fmla="*/ 6 w 1321"/>
                  <a:gd name="T55" fmla="*/ 15 h 712"/>
                  <a:gd name="T56" fmla="*/ 0 w 1321"/>
                  <a:gd name="T57" fmla="*/ 14 h 712"/>
                  <a:gd name="T58" fmla="*/ 0 w 1321"/>
                  <a:gd name="T59" fmla="*/ 14 h 712"/>
                  <a:gd name="T60" fmla="*/ 4 w 1321"/>
                  <a:gd name="T61" fmla="*/ 12 h 712"/>
                  <a:gd name="T62" fmla="*/ 16 w 1321"/>
                  <a:gd name="T63" fmla="*/ 12 h 712"/>
                  <a:gd name="T64" fmla="*/ 26 w 1321"/>
                  <a:gd name="T65" fmla="*/ 10 h 712"/>
                  <a:gd name="T66" fmla="*/ 55 w 1321"/>
                  <a:gd name="T67" fmla="*/ 8 h 712"/>
                  <a:gd name="T68" fmla="*/ 80 w 1321"/>
                  <a:gd name="T69" fmla="*/ 6 h 712"/>
                  <a:gd name="T70" fmla="*/ 114 w 1321"/>
                  <a:gd name="T71" fmla="*/ 4 h 712"/>
                  <a:gd name="T72" fmla="*/ 150 w 1321"/>
                  <a:gd name="T73" fmla="*/ 4 h 712"/>
                  <a:gd name="T74" fmla="*/ 189 w 1321"/>
                  <a:gd name="T75" fmla="*/ 4 h 712"/>
                  <a:gd name="T76" fmla="*/ 229 w 1321"/>
                  <a:gd name="T77" fmla="*/ 4 h 712"/>
                  <a:gd name="T78" fmla="*/ 275 w 1321"/>
                  <a:gd name="T79" fmla="*/ 4 h 712"/>
                  <a:gd name="T80" fmla="*/ 322 w 1321"/>
                  <a:gd name="T81" fmla="*/ 4 h 712"/>
                  <a:gd name="T82" fmla="*/ 370 w 1321"/>
                  <a:gd name="T83" fmla="*/ 0 h 712"/>
                  <a:gd name="T84" fmla="*/ 370 w 1321"/>
                  <a:gd name="T85" fmla="*/ 0 h 712"/>
                  <a:gd name="T86" fmla="*/ 420 w 1321"/>
                  <a:gd name="T87" fmla="*/ 4 h 712"/>
                  <a:gd name="T88" fmla="*/ 468 w 1321"/>
                  <a:gd name="T89" fmla="*/ 4 h 712"/>
                  <a:gd name="T90" fmla="*/ 515 w 1321"/>
                  <a:gd name="T91" fmla="*/ 4 h 712"/>
                  <a:gd name="T92" fmla="*/ 559 w 1321"/>
                  <a:gd name="T93" fmla="*/ 4 h 712"/>
                  <a:gd name="T94" fmla="*/ 598 w 1321"/>
                  <a:gd name="T95" fmla="*/ 4 h 712"/>
                  <a:gd name="T96" fmla="*/ 636 w 1321"/>
                  <a:gd name="T97" fmla="*/ 5 h 712"/>
                  <a:gd name="T98" fmla="*/ 668 w 1321"/>
                  <a:gd name="T99" fmla="*/ 7 h 712"/>
                  <a:gd name="T100" fmla="*/ 696 w 1321"/>
                  <a:gd name="T101" fmla="*/ 9 h 712"/>
                  <a:gd name="T102" fmla="*/ 720 w 1321"/>
                  <a:gd name="T103" fmla="*/ 11 h 712"/>
                  <a:gd name="T104" fmla="*/ 720 w 1321"/>
                  <a:gd name="T105" fmla="*/ 11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93B1FD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7" name="Text Box 17"/>
            <p:cNvSpPr txBox="1">
              <a:spLocks noChangeArrowheads="1"/>
            </p:cNvSpPr>
            <p:nvPr/>
          </p:nvSpPr>
          <p:spPr bwMode="gray">
            <a:xfrm>
              <a:off x="4113" y="2028"/>
              <a:ext cx="73" cy="1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</p:grpSp>
      <p:sp>
        <p:nvSpPr>
          <p:cNvPr id="8196" name="Rectangle 12"/>
          <p:cNvSpPr>
            <a:spLocks noChangeArrowheads="1"/>
          </p:cNvSpPr>
          <p:nvPr/>
        </p:nvSpPr>
        <p:spPr bwMode="gray">
          <a:xfrm rot="10800000" flipV="1">
            <a:off x="1512888" y="1509713"/>
            <a:ext cx="7523162" cy="1990725"/>
          </a:xfrm>
          <a:prstGeom prst="rect">
            <a:avLst/>
          </a:prstGeom>
          <a:gradFill rotWithShape="1">
            <a:gsLst>
              <a:gs pos="0">
                <a:srgbClr val="93B1FD"/>
              </a:gs>
              <a:gs pos="100000">
                <a:srgbClr val="FFFFFF">
                  <a:alpha val="79999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itchFamily="34" charset="0"/>
            </a:endParaRPr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1547813" y="1330325"/>
            <a:ext cx="7488237" cy="2309813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ru-RU" alt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8 апреля текущего года Президентом РК подписан Законопроект </a:t>
            </a:r>
            <a:r>
              <a:rPr lang="ru-RU" alt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Республики Казахстан «О внесении изменений и дополнений в некоторые законодательные акты Республики Казахстан по экологическим вопросам» предусмотрена отдельная статья, по созданию Государственного регистра выбросов и переноса загрязнителей</a:t>
            </a:r>
          </a:p>
        </p:txBody>
      </p:sp>
      <p:grpSp>
        <p:nvGrpSpPr>
          <p:cNvPr id="8198" name="Group 55"/>
          <p:cNvGrpSpPr>
            <a:grpSpLocks/>
          </p:cNvGrpSpPr>
          <p:nvPr/>
        </p:nvGrpSpPr>
        <p:grpSpPr bwMode="auto">
          <a:xfrm>
            <a:off x="250825" y="4432300"/>
            <a:ext cx="1098550" cy="1001713"/>
            <a:chOff x="1488" y="1968"/>
            <a:chExt cx="432" cy="432"/>
          </a:xfrm>
        </p:grpSpPr>
        <p:grpSp>
          <p:nvGrpSpPr>
            <p:cNvPr id="8201" name="Group 56"/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2016" y="1920"/>
              <a:chExt cx="1680" cy="1680"/>
            </a:xfrm>
          </p:grpSpPr>
          <p:sp>
            <p:nvSpPr>
              <p:cNvPr id="8203" name="Oval 57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9999"/>
                  </a:gs>
                  <a:gs pos="100000">
                    <a:srgbClr val="643C3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Font typeface="Wingdings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1800" b="0">
                  <a:latin typeface="Arial" pitchFamily="34" charset="0"/>
                </a:endParaRPr>
              </a:p>
            </p:txBody>
          </p:sp>
          <p:sp>
            <p:nvSpPr>
              <p:cNvPr id="8204" name="Freeform 58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720 w 1321"/>
                  <a:gd name="T1" fmla="*/ 11 h 712"/>
                  <a:gd name="T2" fmla="*/ 729 w 1321"/>
                  <a:gd name="T3" fmla="*/ 12 h 712"/>
                  <a:gd name="T4" fmla="*/ 731 w 1321"/>
                  <a:gd name="T5" fmla="*/ 12 h 712"/>
                  <a:gd name="T6" fmla="*/ 727 w 1321"/>
                  <a:gd name="T7" fmla="*/ 14 h 712"/>
                  <a:gd name="T8" fmla="*/ 718 w 1321"/>
                  <a:gd name="T9" fmla="*/ 15 h 712"/>
                  <a:gd name="T10" fmla="*/ 703 w 1321"/>
                  <a:gd name="T11" fmla="*/ 16 h 712"/>
                  <a:gd name="T12" fmla="*/ 685 w 1321"/>
                  <a:gd name="T13" fmla="*/ 16 h 712"/>
                  <a:gd name="T14" fmla="*/ 661 w 1321"/>
                  <a:gd name="T15" fmla="*/ 17 h 712"/>
                  <a:gd name="T16" fmla="*/ 635 w 1321"/>
                  <a:gd name="T17" fmla="*/ 18 h 712"/>
                  <a:gd name="T18" fmla="*/ 603 w 1321"/>
                  <a:gd name="T19" fmla="*/ 18 h 712"/>
                  <a:gd name="T20" fmla="*/ 570 w 1321"/>
                  <a:gd name="T21" fmla="*/ 18 h 712"/>
                  <a:gd name="T22" fmla="*/ 535 w 1321"/>
                  <a:gd name="T23" fmla="*/ 19 h 712"/>
                  <a:gd name="T24" fmla="*/ 495 w 1321"/>
                  <a:gd name="T25" fmla="*/ 19 h 712"/>
                  <a:gd name="T26" fmla="*/ 456 w 1321"/>
                  <a:gd name="T27" fmla="*/ 19 h 712"/>
                  <a:gd name="T28" fmla="*/ 440 w 1321"/>
                  <a:gd name="T29" fmla="*/ 20 h 712"/>
                  <a:gd name="T30" fmla="*/ 264 w 1321"/>
                  <a:gd name="T31" fmla="*/ 20 h 712"/>
                  <a:gd name="T32" fmla="*/ 261 w 1321"/>
                  <a:gd name="T33" fmla="*/ 20 h 712"/>
                  <a:gd name="T34" fmla="*/ 226 w 1321"/>
                  <a:gd name="T35" fmla="*/ 19 h 712"/>
                  <a:gd name="T36" fmla="*/ 193 w 1321"/>
                  <a:gd name="T37" fmla="*/ 19 h 712"/>
                  <a:gd name="T38" fmla="*/ 162 w 1321"/>
                  <a:gd name="T39" fmla="*/ 19 h 712"/>
                  <a:gd name="T40" fmla="*/ 130 w 1321"/>
                  <a:gd name="T41" fmla="*/ 18 h 712"/>
                  <a:gd name="T42" fmla="*/ 105 w 1321"/>
                  <a:gd name="T43" fmla="*/ 18 h 712"/>
                  <a:gd name="T44" fmla="*/ 77 w 1321"/>
                  <a:gd name="T45" fmla="*/ 18 h 712"/>
                  <a:gd name="T46" fmla="*/ 59 w 1321"/>
                  <a:gd name="T47" fmla="*/ 18 h 712"/>
                  <a:gd name="T48" fmla="*/ 36 w 1321"/>
                  <a:gd name="T49" fmla="*/ 17 h 712"/>
                  <a:gd name="T50" fmla="*/ 26 w 1321"/>
                  <a:gd name="T51" fmla="*/ 16 h 712"/>
                  <a:gd name="T52" fmla="*/ 18 w 1321"/>
                  <a:gd name="T53" fmla="*/ 16 h 712"/>
                  <a:gd name="T54" fmla="*/ 6 w 1321"/>
                  <a:gd name="T55" fmla="*/ 15 h 712"/>
                  <a:gd name="T56" fmla="*/ 0 w 1321"/>
                  <a:gd name="T57" fmla="*/ 14 h 712"/>
                  <a:gd name="T58" fmla="*/ 0 w 1321"/>
                  <a:gd name="T59" fmla="*/ 14 h 712"/>
                  <a:gd name="T60" fmla="*/ 4 w 1321"/>
                  <a:gd name="T61" fmla="*/ 12 h 712"/>
                  <a:gd name="T62" fmla="*/ 16 w 1321"/>
                  <a:gd name="T63" fmla="*/ 12 h 712"/>
                  <a:gd name="T64" fmla="*/ 26 w 1321"/>
                  <a:gd name="T65" fmla="*/ 10 h 712"/>
                  <a:gd name="T66" fmla="*/ 55 w 1321"/>
                  <a:gd name="T67" fmla="*/ 8 h 712"/>
                  <a:gd name="T68" fmla="*/ 80 w 1321"/>
                  <a:gd name="T69" fmla="*/ 6 h 712"/>
                  <a:gd name="T70" fmla="*/ 114 w 1321"/>
                  <a:gd name="T71" fmla="*/ 4 h 712"/>
                  <a:gd name="T72" fmla="*/ 150 w 1321"/>
                  <a:gd name="T73" fmla="*/ 4 h 712"/>
                  <a:gd name="T74" fmla="*/ 189 w 1321"/>
                  <a:gd name="T75" fmla="*/ 4 h 712"/>
                  <a:gd name="T76" fmla="*/ 229 w 1321"/>
                  <a:gd name="T77" fmla="*/ 4 h 712"/>
                  <a:gd name="T78" fmla="*/ 275 w 1321"/>
                  <a:gd name="T79" fmla="*/ 4 h 712"/>
                  <a:gd name="T80" fmla="*/ 322 w 1321"/>
                  <a:gd name="T81" fmla="*/ 4 h 712"/>
                  <a:gd name="T82" fmla="*/ 370 w 1321"/>
                  <a:gd name="T83" fmla="*/ 0 h 712"/>
                  <a:gd name="T84" fmla="*/ 370 w 1321"/>
                  <a:gd name="T85" fmla="*/ 0 h 712"/>
                  <a:gd name="T86" fmla="*/ 420 w 1321"/>
                  <a:gd name="T87" fmla="*/ 4 h 712"/>
                  <a:gd name="T88" fmla="*/ 468 w 1321"/>
                  <a:gd name="T89" fmla="*/ 4 h 712"/>
                  <a:gd name="T90" fmla="*/ 515 w 1321"/>
                  <a:gd name="T91" fmla="*/ 4 h 712"/>
                  <a:gd name="T92" fmla="*/ 559 w 1321"/>
                  <a:gd name="T93" fmla="*/ 4 h 712"/>
                  <a:gd name="T94" fmla="*/ 598 w 1321"/>
                  <a:gd name="T95" fmla="*/ 4 h 712"/>
                  <a:gd name="T96" fmla="*/ 636 w 1321"/>
                  <a:gd name="T97" fmla="*/ 5 h 712"/>
                  <a:gd name="T98" fmla="*/ 668 w 1321"/>
                  <a:gd name="T99" fmla="*/ 7 h 712"/>
                  <a:gd name="T100" fmla="*/ 696 w 1321"/>
                  <a:gd name="T101" fmla="*/ 9 h 712"/>
                  <a:gd name="T102" fmla="*/ 720 w 1321"/>
                  <a:gd name="T103" fmla="*/ 11 h 712"/>
                  <a:gd name="T104" fmla="*/ 720 w 1321"/>
                  <a:gd name="T105" fmla="*/ 11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5" name="Text Box 59"/>
            <p:cNvSpPr txBox="1">
              <a:spLocks noChangeArrowheads="1"/>
            </p:cNvSpPr>
            <p:nvPr/>
          </p:nvSpPr>
          <p:spPr bwMode="gray">
            <a:xfrm>
              <a:off x="1677" y="2016"/>
              <a:ext cx="73" cy="1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</p:grpSp>
      <p:sp>
        <p:nvSpPr>
          <p:cNvPr id="8199" name="Rectangle 54"/>
          <p:cNvSpPr>
            <a:spLocks noChangeArrowheads="1"/>
          </p:cNvSpPr>
          <p:nvPr/>
        </p:nvSpPr>
        <p:spPr bwMode="gray">
          <a:xfrm>
            <a:off x="1512888" y="3779838"/>
            <a:ext cx="7523162" cy="2308225"/>
          </a:xfrm>
          <a:prstGeom prst="rect">
            <a:avLst/>
          </a:prstGeom>
          <a:gradFill rotWithShape="1">
            <a:gsLst>
              <a:gs pos="0">
                <a:srgbClr val="FF6699"/>
              </a:gs>
              <a:gs pos="100000">
                <a:srgbClr val="FFFFFF">
                  <a:alpha val="79999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itchFamily="34" charset="0"/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1547813" y="4205288"/>
            <a:ext cx="7488237" cy="15335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ru-RU" alt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alt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Приказом </a:t>
            </a:r>
            <a:r>
              <a:rPr lang="ru-RU" alt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и.о</a:t>
            </a:r>
            <a:r>
              <a:rPr lang="ru-RU" alt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. Министра энергетики РК от 10 июня 2016 года №241 утверждены </a:t>
            </a:r>
            <a:r>
              <a:rPr lang="ru-RU" altLang="ru-RU" sz="1800" u="sng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Правила ведения Государственного Регистра выбросов и переносов загрязнителей</a:t>
            </a:r>
            <a:endParaRPr lang="ru-RU" sz="1800" u="sng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7239000" cy="692150"/>
          </a:xfrm>
        </p:spPr>
        <p:txBody>
          <a:bodyPr/>
          <a:lstStyle/>
          <a:p>
            <a:pPr algn="ctr"/>
            <a:r>
              <a:rPr lang="ru-RU" altLang="ru-RU" sz="2400" smtClean="0">
                <a:solidFill>
                  <a:srgbClr val="C00000"/>
                </a:solidFill>
                <a:latin typeface="News Gothics "/>
              </a:rPr>
              <a:t/>
            </a:r>
            <a:br>
              <a:rPr lang="ru-RU" altLang="ru-RU" sz="2400" smtClean="0">
                <a:solidFill>
                  <a:srgbClr val="C00000"/>
                </a:solidFill>
                <a:latin typeface="News Gothics "/>
              </a:rPr>
            </a:br>
            <a:r>
              <a:rPr lang="ru-RU" altLang="ru-RU" sz="2400" smtClean="0">
                <a:solidFill>
                  <a:srgbClr val="C00000"/>
                </a:solidFill>
                <a:latin typeface="News Gothics "/>
              </a:rPr>
              <a:t>Статья 160 Экологического кодекса</a:t>
            </a:r>
            <a:endParaRPr lang="ru-RU" altLang="ru-RU" smtClean="0"/>
          </a:p>
        </p:txBody>
      </p:sp>
      <p:sp>
        <p:nvSpPr>
          <p:cNvPr id="9219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AA171C9-038C-432A-94D0-E252EC6ADC59}" type="slidenum">
              <a:rPr lang="en-US" altLang="ru-RU" sz="1000" b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ru-RU" sz="1000" b="0">
              <a:solidFill>
                <a:schemeClr val="bg1"/>
              </a:solidFill>
            </a:endParaRPr>
          </a:p>
        </p:txBody>
      </p:sp>
      <p:sp>
        <p:nvSpPr>
          <p:cNvPr id="23556" name="Скругленный прямоугольник 9"/>
          <p:cNvSpPr>
            <a:spLocks noChangeArrowheads="1"/>
          </p:cNvSpPr>
          <p:nvPr/>
        </p:nvSpPr>
        <p:spPr bwMode="auto">
          <a:xfrm>
            <a:off x="611188" y="1700213"/>
            <a:ext cx="8064500" cy="403225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ru-RU" altLang="ru-RU" sz="2400" b="0" dirty="0" smtClean="0">
              <a:latin typeface="News Gothics 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3200" b="0" dirty="0" smtClean="0">
                <a:latin typeface="News Gothics "/>
              </a:rPr>
              <a:t>Информация по РВПЗ предоставляются  в Департамент экологии </a:t>
            </a:r>
            <a:r>
              <a:rPr lang="ru-RU" altLang="ru-RU" sz="3200" u="sng" dirty="0" smtClean="0">
                <a:solidFill>
                  <a:schemeClr val="tx2">
                    <a:lumMod val="75000"/>
                  </a:schemeClr>
                </a:solidFill>
                <a:latin typeface="News Gothics "/>
              </a:rPr>
              <a:t>ежегодно до 1 апреля</a:t>
            </a:r>
            <a:r>
              <a:rPr lang="ru-RU" altLang="ru-RU" sz="3200" b="0" dirty="0" smtClean="0">
                <a:latin typeface="News Gothics "/>
              </a:rPr>
              <a:t> в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3600" b="0" dirty="0" smtClean="0">
                <a:solidFill>
                  <a:srgbClr val="C00000"/>
                </a:solidFill>
                <a:latin typeface="News Gothics "/>
              </a:rPr>
              <a:t>по месторасположению каждой производственной площадки отдельно </a:t>
            </a:r>
            <a:endParaRPr lang="ru-RU" altLang="ru-RU" sz="3600" b="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5888"/>
            <a:ext cx="8126413" cy="576262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Статья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160 ЭК РК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692150"/>
            <a:ext cx="8382000" cy="5976938"/>
          </a:xfrm>
        </p:spPr>
        <p:txBody>
          <a:bodyPr/>
          <a:lstStyle/>
          <a:p>
            <a:pPr marL="0" indent="0" algn="just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0" dirty="0" smtClean="0">
                <a:latin typeface="Times New Roman" panose="02020603050405020304" pitchFamily="18" charset="0"/>
                <a:ea typeface="MS ??"/>
                <a:cs typeface="Calibri" panose="020F0502020204030204" pitchFamily="34" charset="0"/>
              </a:rPr>
              <a:t>Информация о </a:t>
            </a:r>
            <a:r>
              <a:rPr lang="ru-RU" sz="2400" b="0" dirty="0" err="1" smtClean="0">
                <a:latin typeface="Times New Roman" panose="02020603050405020304" pitchFamily="18" charset="0"/>
                <a:ea typeface="MS ??"/>
                <a:cs typeface="Calibri" panose="020F0502020204030204" pitchFamily="34" charset="0"/>
              </a:rPr>
              <a:t>природопользователях</a:t>
            </a:r>
            <a:r>
              <a:rPr lang="ru-RU" sz="2400" b="0" dirty="0" smtClean="0">
                <a:latin typeface="Times New Roman" panose="02020603050405020304" pitchFamily="18" charset="0"/>
                <a:ea typeface="MS ??"/>
                <a:cs typeface="Calibri" panose="020F0502020204030204" pitchFamily="34" charset="0"/>
              </a:rPr>
              <a:t> должна содержать:</a:t>
            </a:r>
            <a:endParaRPr lang="ru-RU" sz="2400" b="0" dirty="0" smtClean="0">
              <a:latin typeface="Calibri" panose="020F0502020204030204" pitchFamily="34" charset="0"/>
              <a:ea typeface="MS ??"/>
            </a:endParaRPr>
          </a:p>
          <a:p>
            <a:pPr algn="just">
              <a:spcAft>
                <a:spcPts val="0"/>
              </a:spcAft>
              <a:tabLst>
                <a:tab pos="540385" algn="l"/>
              </a:tabLst>
              <a:defRPr/>
            </a:pPr>
            <a:r>
              <a:rPr lang="ru-RU" sz="2400" b="0" dirty="0" smtClean="0">
                <a:latin typeface="Times New Roman" panose="02020603050405020304" pitchFamily="18" charset="0"/>
                <a:ea typeface="MS Mincho" panose="02020609040205080304" pitchFamily="49" charset="-128"/>
                <a:cs typeface="Cambria" panose="02040503050406030204" pitchFamily="18" charset="0"/>
              </a:rPr>
              <a:t>	 наименование, юридический адрес, вид деятельности природопользователя;</a:t>
            </a:r>
            <a:endParaRPr lang="ru-RU" sz="2400" b="0" dirty="0" smtClean="0">
              <a:latin typeface="Cambria" panose="02040503050406030204" pitchFamily="18" charset="0"/>
              <a:ea typeface="MS Mincho" panose="02020609040205080304" pitchFamily="49" charset="-128"/>
              <a:cs typeface="Cambria" panose="02040503050406030204" pitchFamily="18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ru-RU" sz="2400" b="0" dirty="0" smtClean="0">
                <a:latin typeface="Times New Roman" panose="02020603050405020304" pitchFamily="18" charset="0"/>
                <a:ea typeface="MS Mincho" panose="02020609040205080304" pitchFamily="49" charset="-128"/>
                <a:cs typeface="Cambria" panose="02040503050406030204" pitchFamily="18" charset="0"/>
              </a:rPr>
              <a:t> электронный вариант выданного экологического разрешения;</a:t>
            </a:r>
            <a:endParaRPr lang="ru-RU" sz="2400" b="0" dirty="0" smtClean="0">
              <a:latin typeface="Cambria" panose="02040503050406030204" pitchFamily="18" charset="0"/>
              <a:ea typeface="MS Mincho" panose="02020609040205080304" pitchFamily="49" charset="-128"/>
              <a:cs typeface="Cambria" panose="02040503050406030204" pitchFamily="18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ru-RU" sz="2400" b="0" dirty="0" smtClean="0">
                <a:solidFill>
                  <a:srgbClr val="C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Cambria" panose="02040503050406030204" pitchFamily="18" charset="0"/>
              </a:rPr>
              <a:t>информацию по объему фактических эмиссий в окружающей среду</a:t>
            </a:r>
            <a:r>
              <a:rPr lang="ru-RU" sz="2400" b="0" dirty="0" smtClean="0">
                <a:latin typeface="Times New Roman" panose="02020603050405020304" pitchFamily="18" charset="0"/>
                <a:ea typeface="MS Mincho" panose="02020609040205080304" pitchFamily="49" charset="-128"/>
                <a:cs typeface="Cambria" panose="02040503050406030204" pitchFamily="18" charset="0"/>
              </a:rPr>
              <a:t>; </a:t>
            </a:r>
            <a:endParaRPr lang="ru-RU" sz="2400" b="0" dirty="0" smtClean="0">
              <a:latin typeface="Cambria" panose="02040503050406030204" pitchFamily="18" charset="0"/>
              <a:ea typeface="MS Mincho" panose="02020609040205080304" pitchFamily="49" charset="-128"/>
              <a:cs typeface="Cambria" panose="02040503050406030204" pitchFamily="18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ru-RU" sz="2400" b="0" dirty="0" smtClean="0">
                <a:latin typeface="Times New Roman" panose="02020603050405020304" pitchFamily="18" charset="0"/>
                <a:ea typeface="MS Mincho" panose="02020609040205080304" pitchFamily="49" charset="-128"/>
                <a:cs typeface="Cambria" panose="02040503050406030204" pitchFamily="18" charset="0"/>
              </a:rPr>
              <a:t>электронный вариант программы производственного экологического контроля и отчетов экологического мониторинга, плана мероприятий по охране окружающей среды;</a:t>
            </a:r>
            <a:endParaRPr lang="ru-RU" sz="2400" b="0" dirty="0" smtClean="0">
              <a:latin typeface="Cambria" panose="02040503050406030204" pitchFamily="18" charset="0"/>
              <a:ea typeface="MS Mincho" panose="02020609040205080304" pitchFamily="49" charset="-128"/>
              <a:cs typeface="Cambria" panose="02040503050406030204" pitchFamily="18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ru-RU" sz="2400" b="0" dirty="0" smtClean="0">
                <a:latin typeface="Times New Roman" panose="02020603050405020304" pitchFamily="18" charset="0"/>
                <a:ea typeface="MS Mincho" panose="02020609040205080304" pitchFamily="49" charset="-128"/>
                <a:cs typeface="Cambria" panose="02040503050406030204" pitchFamily="18" charset="0"/>
              </a:rPr>
              <a:t>результаты государственного экологического контроля;</a:t>
            </a:r>
          </a:p>
          <a:p>
            <a:pPr algn="just">
              <a:spcAft>
                <a:spcPts val="0"/>
              </a:spcAft>
              <a:defRPr/>
            </a:pPr>
            <a:r>
              <a:rPr lang="ru-RU" sz="2400" b="0" dirty="0" smtClean="0">
                <a:latin typeface="Times New Roman" panose="02020603050405020304" pitchFamily="18" charset="0"/>
                <a:ea typeface="MS Mincho" panose="02020609040205080304" pitchFamily="49" charset="-128"/>
                <a:cs typeface="Cambria" panose="02040503050406030204" pitchFamily="18" charset="0"/>
              </a:rPr>
              <a:t> сведения об обязательных платежах в бюджет </a:t>
            </a:r>
            <a:r>
              <a:rPr lang="ru-RU" sz="2400" b="0" spc="-10" dirty="0" smtClean="0">
                <a:latin typeface="Times New Roman" panose="02020603050405020304" pitchFamily="18" charset="0"/>
                <a:ea typeface="MS Mincho" panose="02020609040205080304" pitchFamily="49" charset="-128"/>
                <a:cs typeface="Cambria" panose="02040503050406030204" pitchFamily="18" charset="0"/>
              </a:rPr>
              <a:t>за эмиссии в окружающую среду, в том числе за </a:t>
            </a:r>
            <a:r>
              <a:rPr lang="ru-RU" sz="2400" b="0" dirty="0" smtClean="0">
                <a:latin typeface="Times New Roman" panose="02020603050405020304" pitchFamily="18" charset="0"/>
                <a:ea typeface="MS Mincho" panose="02020609040205080304" pitchFamily="49" charset="-128"/>
                <a:cs typeface="Cambria" panose="02040503050406030204" pitchFamily="18" charset="0"/>
              </a:rPr>
              <a:t>сверхустановленные нормативы.</a:t>
            </a:r>
            <a:endParaRPr lang="ru-RU" sz="2400" b="0" dirty="0" smtClean="0">
              <a:latin typeface="Cambria" panose="02040503050406030204" pitchFamily="18" charset="0"/>
              <a:ea typeface="MS Mincho" panose="02020609040205080304" pitchFamily="49" charset="-128"/>
              <a:cs typeface="Cambria" panose="02040503050406030204" pitchFamily="18" charset="0"/>
            </a:endParaRPr>
          </a:p>
          <a:p>
            <a:pPr algn="just">
              <a:spcAft>
                <a:spcPts val="0"/>
              </a:spcAft>
              <a:defRPr/>
            </a:pPr>
            <a:endParaRPr lang="ru-RU" sz="2400" dirty="0" smtClean="0">
              <a:latin typeface="Cambria" panose="02040503050406030204" pitchFamily="18" charset="0"/>
              <a:ea typeface="MS Mincho" panose="02020609040205080304" pitchFamily="49" charset="-128"/>
              <a:cs typeface="Cambria" panose="02040503050406030204" pitchFamily="18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0B8CF39-49E7-41EF-B926-3B26AC95E5B6}" type="slidenum">
              <a:rPr lang="en-US" altLang="ru-RU" sz="1000" b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ru-RU" sz="1000" b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7239000" cy="1844675"/>
          </a:xfrm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1"/>
              </a:buClr>
              <a:defRPr/>
            </a:pPr>
            <a:r>
              <a:rPr lang="ru-RU" sz="28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Информация </a:t>
            </a:r>
            <a:br>
              <a:rPr lang="ru-RU" sz="28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</a:br>
            <a:r>
              <a:rPr lang="ru-RU" sz="28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по объему фактических эмиссий в окружающей среду включает в себя следующую информацию: 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0" y="1989138"/>
            <a:ext cx="9144000" cy="4868862"/>
          </a:xfrm>
        </p:spPr>
        <p:txBody>
          <a:bodyPr/>
          <a:lstStyle/>
          <a:p>
            <a:pPr algn="just">
              <a:tabLst>
                <a:tab pos="1524000" algn="l"/>
              </a:tabLst>
            </a:pPr>
            <a:r>
              <a:rPr lang="ru-RU" altLang="ru-RU" smtClean="0"/>
              <a:t> </a:t>
            </a:r>
            <a:r>
              <a:rPr lang="ru-RU" altLang="ru-RU" b="0" smtClean="0"/>
              <a:t>по объему фактических эмиссий загрязняющих веществ в атмосферный воздух </a:t>
            </a:r>
          </a:p>
          <a:p>
            <a:pPr algn="just">
              <a:tabLst>
                <a:tab pos="1524000" algn="l"/>
              </a:tabLst>
            </a:pPr>
            <a:r>
              <a:rPr lang="ru-RU" altLang="ru-RU" b="0" smtClean="0"/>
              <a:t> по объему фактических эмиссий загрязняющих веществ в водные объекты </a:t>
            </a:r>
          </a:p>
          <a:p>
            <a:pPr algn="just">
              <a:tabLst>
                <a:tab pos="1524000" algn="l"/>
              </a:tabLst>
            </a:pPr>
            <a:r>
              <a:rPr lang="ru-RU" altLang="ru-RU" b="0" smtClean="0"/>
              <a:t> об отходах производства и потребления, образованных на производственной площадке</a:t>
            </a:r>
          </a:p>
          <a:p>
            <a:pPr algn="just">
              <a:tabLst>
                <a:tab pos="1524000" algn="l"/>
              </a:tabLst>
            </a:pPr>
            <a:r>
              <a:rPr lang="en-US" altLang="ru-RU" b="0" smtClean="0"/>
              <a:t> </a:t>
            </a:r>
            <a:r>
              <a:rPr lang="ru-RU" altLang="ru-RU" b="0" smtClean="0"/>
              <a:t>о размещении серы, образованной на производственной площадке</a:t>
            </a:r>
          </a:p>
          <a:p>
            <a:pPr>
              <a:tabLst>
                <a:tab pos="1524000" algn="l"/>
              </a:tabLst>
            </a:pPr>
            <a:endParaRPr lang="ru-RU" altLang="ru-RU" smtClean="0"/>
          </a:p>
          <a:p>
            <a:pPr>
              <a:tabLst>
                <a:tab pos="1524000" algn="l"/>
              </a:tabLst>
            </a:pPr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E18B3A2-F638-45DA-ADCE-8AAB3B622023}" type="slidenum">
              <a:rPr lang="en-US" altLang="ru-RU" sz="1000" b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ru-RU" sz="1000" b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По второму направлению:</a:t>
            </a:r>
          </a:p>
          <a:p>
            <a:pPr algn="ctr">
              <a:defRPr/>
            </a:pP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  <p:grpSp>
        <p:nvGrpSpPr>
          <p:cNvPr id="12291" name="Group 13"/>
          <p:cNvGrpSpPr>
            <a:grpSpLocks/>
          </p:cNvGrpSpPr>
          <p:nvPr/>
        </p:nvGrpSpPr>
        <p:grpSpPr bwMode="auto">
          <a:xfrm>
            <a:off x="179388" y="1628775"/>
            <a:ext cx="1800225" cy="1136650"/>
            <a:chOff x="3938" y="1968"/>
            <a:chExt cx="430" cy="437"/>
          </a:xfrm>
        </p:grpSpPr>
        <p:grpSp>
          <p:nvGrpSpPr>
            <p:cNvPr id="12303" name="Group 14"/>
            <p:cNvGrpSpPr>
              <a:grpSpLocks/>
            </p:cNvGrpSpPr>
            <p:nvPr/>
          </p:nvGrpSpPr>
          <p:grpSpPr bwMode="auto">
            <a:xfrm>
              <a:off x="3938" y="1968"/>
              <a:ext cx="430" cy="437"/>
              <a:chOff x="2016" y="1920"/>
              <a:chExt cx="1680" cy="1680"/>
            </a:xfrm>
          </p:grpSpPr>
          <p:sp>
            <p:nvSpPr>
              <p:cNvPr id="12305" name="Oval 15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93B1FD"/>
                  </a:gs>
                  <a:gs pos="100000">
                    <a:srgbClr val="2C354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Font typeface="Wingdings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1800" b="0">
                  <a:latin typeface="Arial" pitchFamily="34" charset="0"/>
                </a:endParaRPr>
              </a:p>
            </p:txBody>
          </p:sp>
          <p:sp>
            <p:nvSpPr>
              <p:cNvPr id="12306" name="Freeform 16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720 w 1321"/>
                  <a:gd name="T1" fmla="*/ 11 h 712"/>
                  <a:gd name="T2" fmla="*/ 729 w 1321"/>
                  <a:gd name="T3" fmla="*/ 12 h 712"/>
                  <a:gd name="T4" fmla="*/ 731 w 1321"/>
                  <a:gd name="T5" fmla="*/ 12 h 712"/>
                  <a:gd name="T6" fmla="*/ 727 w 1321"/>
                  <a:gd name="T7" fmla="*/ 14 h 712"/>
                  <a:gd name="T8" fmla="*/ 718 w 1321"/>
                  <a:gd name="T9" fmla="*/ 15 h 712"/>
                  <a:gd name="T10" fmla="*/ 703 w 1321"/>
                  <a:gd name="T11" fmla="*/ 16 h 712"/>
                  <a:gd name="T12" fmla="*/ 685 w 1321"/>
                  <a:gd name="T13" fmla="*/ 16 h 712"/>
                  <a:gd name="T14" fmla="*/ 661 w 1321"/>
                  <a:gd name="T15" fmla="*/ 17 h 712"/>
                  <a:gd name="T16" fmla="*/ 635 w 1321"/>
                  <a:gd name="T17" fmla="*/ 18 h 712"/>
                  <a:gd name="T18" fmla="*/ 603 w 1321"/>
                  <a:gd name="T19" fmla="*/ 18 h 712"/>
                  <a:gd name="T20" fmla="*/ 570 w 1321"/>
                  <a:gd name="T21" fmla="*/ 18 h 712"/>
                  <a:gd name="T22" fmla="*/ 535 w 1321"/>
                  <a:gd name="T23" fmla="*/ 19 h 712"/>
                  <a:gd name="T24" fmla="*/ 495 w 1321"/>
                  <a:gd name="T25" fmla="*/ 19 h 712"/>
                  <a:gd name="T26" fmla="*/ 456 w 1321"/>
                  <a:gd name="T27" fmla="*/ 19 h 712"/>
                  <a:gd name="T28" fmla="*/ 440 w 1321"/>
                  <a:gd name="T29" fmla="*/ 20 h 712"/>
                  <a:gd name="T30" fmla="*/ 264 w 1321"/>
                  <a:gd name="T31" fmla="*/ 20 h 712"/>
                  <a:gd name="T32" fmla="*/ 261 w 1321"/>
                  <a:gd name="T33" fmla="*/ 20 h 712"/>
                  <a:gd name="T34" fmla="*/ 226 w 1321"/>
                  <a:gd name="T35" fmla="*/ 19 h 712"/>
                  <a:gd name="T36" fmla="*/ 193 w 1321"/>
                  <a:gd name="T37" fmla="*/ 19 h 712"/>
                  <a:gd name="T38" fmla="*/ 162 w 1321"/>
                  <a:gd name="T39" fmla="*/ 19 h 712"/>
                  <a:gd name="T40" fmla="*/ 130 w 1321"/>
                  <a:gd name="T41" fmla="*/ 18 h 712"/>
                  <a:gd name="T42" fmla="*/ 105 w 1321"/>
                  <a:gd name="T43" fmla="*/ 18 h 712"/>
                  <a:gd name="T44" fmla="*/ 77 w 1321"/>
                  <a:gd name="T45" fmla="*/ 18 h 712"/>
                  <a:gd name="T46" fmla="*/ 59 w 1321"/>
                  <a:gd name="T47" fmla="*/ 18 h 712"/>
                  <a:gd name="T48" fmla="*/ 36 w 1321"/>
                  <a:gd name="T49" fmla="*/ 17 h 712"/>
                  <a:gd name="T50" fmla="*/ 26 w 1321"/>
                  <a:gd name="T51" fmla="*/ 16 h 712"/>
                  <a:gd name="T52" fmla="*/ 18 w 1321"/>
                  <a:gd name="T53" fmla="*/ 16 h 712"/>
                  <a:gd name="T54" fmla="*/ 6 w 1321"/>
                  <a:gd name="T55" fmla="*/ 15 h 712"/>
                  <a:gd name="T56" fmla="*/ 0 w 1321"/>
                  <a:gd name="T57" fmla="*/ 14 h 712"/>
                  <a:gd name="T58" fmla="*/ 0 w 1321"/>
                  <a:gd name="T59" fmla="*/ 14 h 712"/>
                  <a:gd name="T60" fmla="*/ 4 w 1321"/>
                  <a:gd name="T61" fmla="*/ 12 h 712"/>
                  <a:gd name="T62" fmla="*/ 16 w 1321"/>
                  <a:gd name="T63" fmla="*/ 12 h 712"/>
                  <a:gd name="T64" fmla="*/ 26 w 1321"/>
                  <a:gd name="T65" fmla="*/ 10 h 712"/>
                  <a:gd name="T66" fmla="*/ 55 w 1321"/>
                  <a:gd name="T67" fmla="*/ 8 h 712"/>
                  <a:gd name="T68" fmla="*/ 80 w 1321"/>
                  <a:gd name="T69" fmla="*/ 6 h 712"/>
                  <a:gd name="T70" fmla="*/ 114 w 1321"/>
                  <a:gd name="T71" fmla="*/ 4 h 712"/>
                  <a:gd name="T72" fmla="*/ 150 w 1321"/>
                  <a:gd name="T73" fmla="*/ 4 h 712"/>
                  <a:gd name="T74" fmla="*/ 189 w 1321"/>
                  <a:gd name="T75" fmla="*/ 4 h 712"/>
                  <a:gd name="T76" fmla="*/ 229 w 1321"/>
                  <a:gd name="T77" fmla="*/ 4 h 712"/>
                  <a:gd name="T78" fmla="*/ 275 w 1321"/>
                  <a:gd name="T79" fmla="*/ 4 h 712"/>
                  <a:gd name="T80" fmla="*/ 322 w 1321"/>
                  <a:gd name="T81" fmla="*/ 4 h 712"/>
                  <a:gd name="T82" fmla="*/ 370 w 1321"/>
                  <a:gd name="T83" fmla="*/ 0 h 712"/>
                  <a:gd name="T84" fmla="*/ 370 w 1321"/>
                  <a:gd name="T85" fmla="*/ 0 h 712"/>
                  <a:gd name="T86" fmla="*/ 420 w 1321"/>
                  <a:gd name="T87" fmla="*/ 4 h 712"/>
                  <a:gd name="T88" fmla="*/ 468 w 1321"/>
                  <a:gd name="T89" fmla="*/ 4 h 712"/>
                  <a:gd name="T90" fmla="*/ 515 w 1321"/>
                  <a:gd name="T91" fmla="*/ 4 h 712"/>
                  <a:gd name="T92" fmla="*/ 559 w 1321"/>
                  <a:gd name="T93" fmla="*/ 4 h 712"/>
                  <a:gd name="T94" fmla="*/ 598 w 1321"/>
                  <a:gd name="T95" fmla="*/ 4 h 712"/>
                  <a:gd name="T96" fmla="*/ 636 w 1321"/>
                  <a:gd name="T97" fmla="*/ 5 h 712"/>
                  <a:gd name="T98" fmla="*/ 668 w 1321"/>
                  <a:gd name="T99" fmla="*/ 7 h 712"/>
                  <a:gd name="T100" fmla="*/ 696 w 1321"/>
                  <a:gd name="T101" fmla="*/ 9 h 712"/>
                  <a:gd name="T102" fmla="*/ 720 w 1321"/>
                  <a:gd name="T103" fmla="*/ 11 h 712"/>
                  <a:gd name="T104" fmla="*/ 720 w 1321"/>
                  <a:gd name="T105" fmla="*/ 11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93B1FD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7" name="Text Box 17"/>
            <p:cNvSpPr txBox="1">
              <a:spLocks noChangeArrowheads="1"/>
            </p:cNvSpPr>
            <p:nvPr/>
          </p:nvSpPr>
          <p:spPr bwMode="gray">
            <a:xfrm>
              <a:off x="4113" y="2028"/>
              <a:ext cx="73" cy="1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</p:grpSp>
      <p:sp>
        <p:nvSpPr>
          <p:cNvPr id="12292" name="Rectangle 12"/>
          <p:cNvSpPr>
            <a:spLocks noChangeArrowheads="1"/>
          </p:cNvSpPr>
          <p:nvPr/>
        </p:nvSpPr>
        <p:spPr bwMode="gray">
          <a:xfrm rot="10800000" flipV="1">
            <a:off x="2124075" y="1123950"/>
            <a:ext cx="6869113" cy="1992313"/>
          </a:xfrm>
          <a:prstGeom prst="rect">
            <a:avLst/>
          </a:prstGeom>
          <a:gradFill rotWithShape="1">
            <a:gsLst>
              <a:gs pos="0">
                <a:srgbClr val="93B1FD"/>
              </a:gs>
              <a:gs pos="100000">
                <a:srgbClr val="FFFFFF">
                  <a:alpha val="79999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itchFamily="34" charset="0"/>
            </a:endParaRPr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2124075" y="1079500"/>
            <a:ext cx="6869113" cy="21224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ru-RU" alt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В</a:t>
            </a:r>
            <a:r>
              <a:rPr lang="ru-RU" alt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 </a:t>
            </a:r>
            <a:r>
              <a:rPr lang="ru-RU" alt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пилотном порядке на интернет ресурсе Национального Орхусского центра </a:t>
            </a:r>
            <a:r>
              <a:rPr lang="ru-RU" alt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пробно </a:t>
            </a:r>
            <a:r>
              <a:rPr lang="ru-RU" alt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размещены отчеты по РВПЗ от 5 крупных природопользователей (АО «АрселорМиттал Темиртау», АО «Итергаз Центральная Азия», ТОО «КазАзот», ТОО «КазФосфат», ТОО «</a:t>
            </a:r>
            <a:r>
              <a:rPr lang="ru-RU" altLang="ru-RU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КазЦинк</a:t>
            </a:r>
            <a:r>
              <a:rPr lang="ru-RU" alt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») </a:t>
            </a:r>
            <a:endParaRPr lang="ru-RU" altLang="ru-RU" sz="1900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  <p:grpSp>
        <p:nvGrpSpPr>
          <p:cNvPr id="12294" name="Group 55"/>
          <p:cNvGrpSpPr>
            <a:grpSpLocks/>
          </p:cNvGrpSpPr>
          <p:nvPr/>
        </p:nvGrpSpPr>
        <p:grpSpPr bwMode="auto">
          <a:xfrm>
            <a:off x="179388" y="4149725"/>
            <a:ext cx="1944687" cy="1355725"/>
            <a:chOff x="1488" y="1968"/>
            <a:chExt cx="432" cy="432"/>
          </a:xfrm>
        </p:grpSpPr>
        <p:grpSp>
          <p:nvGrpSpPr>
            <p:cNvPr id="12299" name="Group 56"/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2016" y="1920"/>
              <a:chExt cx="1680" cy="1680"/>
            </a:xfrm>
          </p:grpSpPr>
          <p:sp>
            <p:nvSpPr>
              <p:cNvPr id="12301" name="Oval 57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9999"/>
                  </a:gs>
                  <a:gs pos="100000">
                    <a:srgbClr val="643C3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Font typeface="Wingdings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1800" b="0">
                  <a:latin typeface="Arial" pitchFamily="34" charset="0"/>
                </a:endParaRPr>
              </a:p>
            </p:txBody>
          </p:sp>
          <p:sp>
            <p:nvSpPr>
              <p:cNvPr id="12302" name="Freeform 58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720 w 1321"/>
                  <a:gd name="T1" fmla="*/ 11 h 712"/>
                  <a:gd name="T2" fmla="*/ 729 w 1321"/>
                  <a:gd name="T3" fmla="*/ 12 h 712"/>
                  <a:gd name="T4" fmla="*/ 731 w 1321"/>
                  <a:gd name="T5" fmla="*/ 12 h 712"/>
                  <a:gd name="T6" fmla="*/ 727 w 1321"/>
                  <a:gd name="T7" fmla="*/ 14 h 712"/>
                  <a:gd name="T8" fmla="*/ 718 w 1321"/>
                  <a:gd name="T9" fmla="*/ 15 h 712"/>
                  <a:gd name="T10" fmla="*/ 703 w 1321"/>
                  <a:gd name="T11" fmla="*/ 16 h 712"/>
                  <a:gd name="T12" fmla="*/ 685 w 1321"/>
                  <a:gd name="T13" fmla="*/ 16 h 712"/>
                  <a:gd name="T14" fmla="*/ 661 w 1321"/>
                  <a:gd name="T15" fmla="*/ 17 h 712"/>
                  <a:gd name="T16" fmla="*/ 635 w 1321"/>
                  <a:gd name="T17" fmla="*/ 18 h 712"/>
                  <a:gd name="T18" fmla="*/ 603 w 1321"/>
                  <a:gd name="T19" fmla="*/ 18 h 712"/>
                  <a:gd name="T20" fmla="*/ 570 w 1321"/>
                  <a:gd name="T21" fmla="*/ 18 h 712"/>
                  <a:gd name="T22" fmla="*/ 535 w 1321"/>
                  <a:gd name="T23" fmla="*/ 19 h 712"/>
                  <a:gd name="T24" fmla="*/ 495 w 1321"/>
                  <a:gd name="T25" fmla="*/ 19 h 712"/>
                  <a:gd name="T26" fmla="*/ 456 w 1321"/>
                  <a:gd name="T27" fmla="*/ 19 h 712"/>
                  <a:gd name="T28" fmla="*/ 440 w 1321"/>
                  <a:gd name="T29" fmla="*/ 20 h 712"/>
                  <a:gd name="T30" fmla="*/ 264 w 1321"/>
                  <a:gd name="T31" fmla="*/ 20 h 712"/>
                  <a:gd name="T32" fmla="*/ 261 w 1321"/>
                  <a:gd name="T33" fmla="*/ 20 h 712"/>
                  <a:gd name="T34" fmla="*/ 226 w 1321"/>
                  <a:gd name="T35" fmla="*/ 19 h 712"/>
                  <a:gd name="T36" fmla="*/ 193 w 1321"/>
                  <a:gd name="T37" fmla="*/ 19 h 712"/>
                  <a:gd name="T38" fmla="*/ 162 w 1321"/>
                  <a:gd name="T39" fmla="*/ 19 h 712"/>
                  <a:gd name="T40" fmla="*/ 130 w 1321"/>
                  <a:gd name="T41" fmla="*/ 18 h 712"/>
                  <a:gd name="T42" fmla="*/ 105 w 1321"/>
                  <a:gd name="T43" fmla="*/ 18 h 712"/>
                  <a:gd name="T44" fmla="*/ 77 w 1321"/>
                  <a:gd name="T45" fmla="*/ 18 h 712"/>
                  <a:gd name="T46" fmla="*/ 59 w 1321"/>
                  <a:gd name="T47" fmla="*/ 18 h 712"/>
                  <a:gd name="T48" fmla="*/ 36 w 1321"/>
                  <a:gd name="T49" fmla="*/ 17 h 712"/>
                  <a:gd name="T50" fmla="*/ 26 w 1321"/>
                  <a:gd name="T51" fmla="*/ 16 h 712"/>
                  <a:gd name="T52" fmla="*/ 18 w 1321"/>
                  <a:gd name="T53" fmla="*/ 16 h 712"/>
                  <a:gd name="T54" fmla="*/ 6 w 1321"/>
                  <a:gd name="T55" fmla="*/ 15 h 712"/>
                  <a:gd name="T56" fmla="*/ 0 w 1321"/>
                  <a:gd name="T57" fmla="*/ 14 h 712"/>
                  <a:gd name="T58" fmla="*/ 0 w 1321"/>
                  <a:gd name="T59" fmla="*/ 14 h 712"/>
                  <a:gd name="T60" fmla="*/ 4 w 1321"/>
                  <a:gd name="T61" fmla="*/ 12 h 712"/>
                  <a:gd name="T62" fmla="*/ 16 w 1321"/>
                  <a:gd name="T63" fmla="*/ 12 h 712"/>
                  <a:gd name="T64" fmla="*/ 26 w 1321"/>
                  <a:gd name="T65" fmla="*/ 10 h 712"/>
                  <a:gd name="T66" fmla="*/ 55 w 1321"/>
                  <a:gd name="T67" fmla="*/ 8 h 712"/>
                  <a:gd name="T68" fmla="*/ 80 w 1321"/>
                  <a:gd name="T69" fmla="*/ 6 h 712"/>
                  <a:gd name="T70" fmla="*/ 114 w 1321"/>
                  <a:gd name="T71" fmla="*/ 4 h 712"/>
                  <a:gd name="T72" fmla="*/ 150 w 1321"/>
                  <a:gd name="T73" fmla="*/ 4 h 712"/>
                  <a:gd name="T74" fmla="*/ 189 w 1321"/>
                  <a:gd name="T75" fmla="*/ 4 h 712"/>
                  <a:gd name="T76" fmla="*/ 229 w 1321"/>
                  <a:gd name="T77" fmla="*/ 4 h 712"/>
                  <a:gd name="T78" fmla="*/ 275 w 1321"/>
                  <a:gd name="T79" fmla="*/ 4 h 712"/>
                  <a:gd name="T80" fmla="*/ 322 w 1321"/>
                  <a:gd name="T81" fmla="*/ 4 h 712"/>
                  <a:gd name="T82" fmla="*/ 370 w 1321"/>
                  <a:gd name="T83" fmla="*/ 0 h 712"/>
                  <a:gd name="T84" fmla="*/ 370 w 1321"/>
                  <a:gd name="T85" fmla="*/ 0 h 712"/>
                  <a:gd name="T86" fmla="*/ 420 w 1321"/>
                  <a:gd name="T87" fmla="*/ 4 h 712"/>
                  <a:gd name="T88" fmla="*/ 468 w 1321"/>
                  <a:gd name="T89" fmla="*/ 4 h 712"/>
                  <a:gd name="T90" fmla="*/ 515 w 1321"/>
                  <a:gd name="T91" fmla="*/ 4 h 712"/>
                  <a:gd name="T92" fmla="*/ 559 w 1321"/>
                  <a:gd name="T93" fmla="*/ 4 h 712"/>
                  <a:gd name="T94" fmla="*/ 598 w 1321"/>
                  <a:gd name="T95" fmla="*/ 4 h 712"/>
                  <a:gd name="T96" fmla="*/ 636 w 1321"/>
                  <a:gd name="T97" fmla="*/ 5 h 712"/>
                  <a:gd name="T98" fmla="*/ 668 w 1321"/>
                  <a:gd name="T99" fmla="*/ 7 h 712"/>
                  <a:gd name="T100" fmla="*/ 696 w 1321"/>
                  <a:gd name="T101" fmla="*/ 9 h 712"/>
                  <a:gd name="T102" fmla="*/ 720 w 1321"/>
                  <a:gd name="T103" fmla="*/ 11 h 712"/>
                  <a:gd name="T104" fmla="*/ 720 w 1321"/>
                  <a:gd name="T105" fmla="*/ 11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5" name="Text Box 59"/>
            <p:cNvSpPr txBox="1">
              <a:spLocks noChangeArrowheads="1"/>
            </p:cNvSpPr>
            <p:nvPr/>
          </p:nvSpPr>
          <p:spPr bwMode="gray">
            <a:xfrm>
              <a:off x="1677" y="2016"/>
              <a:ext cx="73" cy="1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</p:grpSp>
      <p:sp>
        <p:nvSpPr>
          <p:cNvPr id="12295" name="Rectangle 54"/>
          <p:cNvSpPr>
            <a:spLocks noChangeArrowheads="1"/>
          </p:cNvSpPr>
          <p:nvPr/>
        </p:nvSpPr>
        <p:spPr bwMode="gray">
          <a:xfrm>
            <a:off x="2195513" y="3779838"/>
            <a:ext cx="6840537" cy="2308225"/>
          </a:xfrm>
          <a:prstGeom prst="rect">
            <a:avLst/>
          </a:prstGeom>
          <a:gradFill rotWithShape="1">
            <a:gsLst>
              <a:gs pos="0">
                <a:srgbClr val="FF6699"/>
              </a:gs>
              <a:gs pos="100000">
                <a:srgbClr val="FFFFFF">
                  <a:alpha val="79999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itchFamily="34" charset="0"/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2339975" y="4330700"/>
            <a:ext cx="6696075" cy="12604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ru-RU" alt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Информацию </a:t>
            </a:r>
            <a:r>
              <a:rPr lang="ru-RU" alt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по РВПЗ представили предприятия 40 крупные </a:t>
            </a:r>
            <a:r>
              <a:rPr lang="ru-RU" altLang="ru-RU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природопользователи</a:t>
            </a:r>
            <a:r>
              <a:rPr lang="ru-RU" alt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 </a:t>
            </a:r>
            <a:r>
              <a:rPr lang="ru-RU" alt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 </a:t>
            </a:r>
          </a:p>
          <a:p>
            <a:pPr algn="ctr"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ru-RU" alt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(АО </a:t>
            </a:r>
            <a:r>
              <a:rPr lang="ru-RU" alt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«КазМунайГаз», НСОС, АО «Астана Энергия» и </a:t>
            </a:r>
            <a:r>
              <a:rPr lang="ru-RU" alt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др.)</a:t>
            </a:r>
            <a:endParaRPr lang="ru-RU" altLang="ru-RU" sz="1900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750" y="1773238"/>
            <a:ext cx="9175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2013 год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4437063"/>
            <a:ext cx="17272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2014 -2016 </a:t>
            </a:r>
          </a:p>
          <a:p>
            <a:pPr>
              <a:defRPr/>
            </a:pPr>
            <a:r>
              <a:rPr lang="ru-RU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  годы </a:t>
            </a:r>
            <a:endParaRPr lang="ru-RU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Внедрение РВПЗ в Казахстане:</a:t>
            </a:r>
          </a:p>
          <a:p>
            <a:pPr algn="ctr">
              <a:defRPr/>
            </a:pP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  <p:pic>
        <p:nvPicPr>
          <p:cNvPr id="1331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1196975"/>
            <a:ext cx="9186862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По второму направлению:</a:t>
            </a:r>
          </a:p>
          <a:p>
            <a:pPr algn="ctr">
              <a:defRPr/>
            </a:pP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  <p:grpSp>
        <p:nvGrpSpPr>
          <p:cNvPr id="14339" name="Group 55"/>
          <p:cNvGrpSpPr>
            <a:grpSpLocks/>
          </p:cNvGrpSpPr>
          <p:nvPr/>
        </p:nvGrpSpPr>
        <p:grpSpPr bwMode="auto">
          <a:xfrm>
            <a:off x="0" y="3716338"/>
            <a:ext cx="1474788" cy="1512887"/>
            <a:chOff x="1488" y="1968"/>
            <a:chExt cx="454" cy="432"/>
          </a:xfrm>
        </p:grpSpPr>
        <p:grpSp>
          <p:nvGrpSpPr>
            <p:cNvPr id="14345" name="Group 56"/>
            <p:cNvGrpSpPr>
              <a:grpSpLocks/>
            </p:cNvGrpSpPr>
            <p:nvPr/>
          </p:nvGrpSpPr>
          <p:grpSpPr bwMode="auto">
            <a:xfrm>
              <a:off x="1488" y="1968"/>
              <a:ext cx="454" cy="432"/>
              <a:chOff x="2016" y="1920"/>
              <a:chExt cx="1766" cy="1680"/>
            </a:xfrm>
          </p:grpSpPr>
          <p:sp>
            <p:nvSpPr>
              <p:cNvPr id="14347" name="Oval 57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766" cy="1680"/>
              </a:xfrm>
              <a:prstGeom prst="ellipse">
                <a:avLst/>
              </a:prstGeom>
              <a:gradFill rotWithShape="1">
                <a:gsLst>
                  <a:gs pos="0">
                    <a:srgbClr val="FF9999"/>
                  </a:gs>
                  <a:gs pos="100000">
                    <a:srgbClr val="643C3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Font typeface="Wingdings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1800" b="0">
                  <a:latin typeface="Arial" pitchFamily="34" charset="0"/>
                </a:endParaRPr>
              </a:p>
            </p:txBody>
          </p:sp>
          <p:sp>
            <p:nvSpPr>
              <p:cNvPr id="14348" name="Freeform 58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720 w 1321"/>
                  <a:gd name="T1" fmla="*/ 11 h 712"/>
                  <a:gd name="T2" fmla="*/ 729 w 1321"/>
                  <a:gd name="T3" fmla="*/ 12 h 712"/>
                  <a:gd name="T4" fmla="*/ 731 w 1321"/>
                  <a:gd name="T5" fmla="*/ 12 h 712"/>
                  <a:gd name="T6" fmla="*/ 727 w 1321"/>
                  <a:gd name="T7" fmla="*/ 14 h 712"/>
                  <a:gd name="T8" fmla="*/ 718 w 1321"/>
                  <a:gd name="T9" fmla="*/ 15 h 712"/>
                  <a:gd name="T10" fmla="*/ 703 w 1321"/>
                  <a:gd name="T11" fmla="*/ 16 h 712"/>
                  <a:gd name="T12" fmla="*/ 685 w 1321"/>
                  <a:gd name="T13" fmla="*/ 16 h 712"/>
                  <a:gd name="T14" fmla="*/ 661 w 1321"/>
                  <a:gd name="T15" fmla="*/ 17 h 712"/>
                  <a:gd name="T16" fmla="*/ 635 w 1321"/>
                  <a:gd name="T17" fmla="*/ 18 h 712"/>
                  <a:gd name="T18" fmla="*/ 603 w 1321"/>
                  <a:gd name="T19" fmla="*/ 18 h 712"/>
                  <a:gd name="T20" fmla="*/ 570 w 1321"/>
                  <a:gd name="T21" fmla="*/ 18 h 712"/>
                  <a:gd name="T22" fmla="*/ 535 w 1321"/>
                  <a:gd name="T23" fmla="*/ 19 h 712"/>
                  <a:gd name="T24" fmla="*/ 495 w 1321"/>
                  <a:gd name="T25" fmla="*/ 19 h 712"/>
                  <a:gd name="T26" fmla="*/ 456 w 1321"/>
                  <a:gd name="T27" fmla="*/ 19 h 712"/>
                  <a:gd name="T28" fmla="*/ 440 w 1321"/>
                  <a:gd name="T29" fmla="*/ 20 h 712"/>
                  <a:gd name="T30" fmla="*/ 264 w 1321"/>
                  <a:gd name="T31" fmla="*/ 20 h 712"/>
                  <a:gd name="T32" fmla="*/ 261 w 1321"/>
                  <a:gd name="T33" fmla="*/ 20 h 712"/>
                  <a:gd name="T34" fmla="*/ 226 w 1321"/>
                  <a:gd name="T35" fmla="*/ 19 h 712"/>
                  <a:gd name="T36" fmla="*/ 193 w 1321"/>
                  <a:gd name="T37" fmla="*/ 19 h 712"/>
                  <a:gd name="T38" fmla="*/ 162 w 1321"/>
                  <a:gd name="T39" fmla="*/ 19 h 712"/>
                  <a:gd name="T40" fmla="*/ 130 w 1321"/>
                  <a:gd name="T41" fmla="*/ 18 h 712"/>
                  <a:gd name="T42" fmla="*/ 105 w 1321"/>
                  <a:gd name="T43" fmla="*/ 18 h 712"/>
                  <a:gd name="T44" fmla="*/ 77 w 1321"/>
                  <a:gd name="T45" fmla="*/ 18 h 712"/>
                  <a:gd name="T46" fmla="*/ 59 w 1321"/>
                  <a:gd name="T47" fmla="*/ 18 h 712"/>
                  <a:gd name="T48" fmla="*/ 36 w 1321"/>
                  <a:gd name="T49" fmla="*/ 17 h 712"/>
                  <a:gd name="T50" fmla="*/ 26 w 1321"/>
                  <a:gd name="T51" fmla="*/ 16 h 712"/>
                  <a:gd name="T52" fmla="*/ 18 w 1321"/>
                  <a:gd name="T53" fmla="*/ 16 h 712"/>
                  <a:gd name="T54" fmla="*/ 6 w 1321"/>
                  <a:gd name="T55" fmla="*/ 15 h 712"/>
                  <a:gd name="T56" fmla="*/ 0 w 1321"/>
                  <a:gd name="T57" fmla="*/ 14 h 712"/>
                  <a:gd name="T58" fmla="*/ 0 w 1321"/>
                  <a:gd name="T59" fmla="*/ 14 h 712"/>
                  <a:gd name="T60" fmla="*/ 4 w 1321"/>
                  <a:gd name="T61" fmla="*/ 12 h 712"/>
                  <a:gd name="T62" fmla="*/ 16 w 1321"/>
                  <a:gd name="T63" fmla="*/ 12 h 712"/>
                  <a:gd name="T64" fmla="*/ 26 w 1321"/>
                  <a:gd name="T65" fmla="*/ 10 h 712"/>
                  <a:gd name="T66" fmla="*/ 55 w 1321"/>
                  <a:gd name="T67" fmla="*/ 8 h 712"/>
                  <a:gd name="T68" fmla="*/ 80 w 1321"/>
                  <a:gd name="T69" fmla="*/ 6 h 712"/>
                  <a:gd name="T70" fmla="*/ 114 w 1321"/>
                  <a:gd name="T71" fmla="*/ 4 h 712"/>
                  <a:gd name="T72" fmla="*/ 150 w 1321"/>
                  <a:gd name="T73" fmla="*/ 4 h 712"/>
                  <a:gd name="T74" fmla="*/ 189 w 1321"/>
                  <a:gd name="T75" fmla="*/ 4 h 712"/>
                  <a:gd name="T76" fmla="*/ 229 w 1321"/>
                  <a:gd name="T77" fmla="*/ 4 h 712"/>
                  <a:gd name="T78" fmla="*/ 275 w 1321"/>
                  <a:gd name="T79" fmla="*/ 4 h 712"/>
                  <a:gd name="T80" fmla="*/ 322 w 1321"/>
                  <a:gd name="T81" fmla="*/ 4 h 712"/>
                  <a:gd name="T82" fmla="*/ 370 w 1321"/>
                  <a:gd name="T83" fmla="*/ 0 h 712"/>
                  <a:gd name="T84" fmla="*/ 370 w 1321"/>
                  <a:gd name="T85" fmla="*/ 0 h 712"/>
                  <a:gd name="T86" fmla="*/ 420 w 1321"/>
                  <a:gd name="T87" fmla="*/ 4 h 712"/>
                  <a:gd name="T88" fmla="*/ 468 w 1321"/>
                  <a:gd name="T89" fmla="*/ 4 h 712"/>
                  <a:gd name="T90" fmla="*/ 515 w 1321"/>
                  <a:gd name="T91" fmla="*/ 4 h 712"/>
                  <a:gd name="T92" fmla="*/ 559 w 1321"/>
                  <a:gd name="T93" fmla="*/ 4 h 712"/>
                  <a:gd name="T94" fmla="*/ 598 w 1321"/>
                  <a:gd name="T95" fmla="*/ 4 h 712"/>
                  <a:gd name="T96" fmla="*/ 636 w 1321"/>
                  <a:gd name="T97" fmla="*/ 5 h 712"/>
                  <a:gd name="T98" fmla="*/ 668 w 1321"/>
                  <a:gd name="T99" fmla="*/ 7 h 712"/>
                  <a:gd name="T100" fmla="*/ 696 w 1321"/>
                  <a:gd name="T101" fmla="*/ 9 h 712"/>
                  <a:gd name="T102" fmla="*/ 720 w 1321"/>
                  <a:gd name="T103" fmla="*/ 11 h 712"/>
                  <a:gd name="T104" fmla="*/ 720 w 1321"/>
                  <a:gd name="T105" fmla="*/ 11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5" name="Text Box 59"/>
            <p:cNvSpPr txBox="1">
              <a:spLocks noChangeArrowheads="1"/>
            </p:cNvSpPr>
            <p:nvPr/>
          </p:nvSpPr>
          <p:spPr bwMode="gray">
            <a:xfrm>
              <a:off x="1677" y="2016"/>
              <a:ext cx="73" cy="1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</p:grpSp>
      <p:sp>
        <p:nvSpPr>
          <p:cNvPr id="14340" name="Rectangle 54"/>
          <p:cNvSpPr>
            <a:spLocks noChangeArrowheads="1"/>
          </p:cNvSpPr>
          <p:nvPr/>
        </p:nvSpPr>
        <p:spPr bwMode="gray">
          <a:xfrm>
            <a:off x="1619250" y="1557338"/>
            <a:ext cx="7235825" cy="2308225"/>
          </a:xfrm>
          <a:prstGeom prst="rect">
            <a:avLst/>
          </a:prstGeom>
          <a:gradFill rotWithShape="1">
            <a:gsLst>
              <a:gs pos="0">
                <a:srgbClr val="FF6699"/>
              </a:gs>
              <a:gs pos="100000">
                <a:srgbClr val="FFFFFF">
                  <a:alpha val="79999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itchFamily="34" charset="0"/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1655763" y="1870075"/>
            <a:ext cx="7488237" cy="15700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ru-RU" alt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В соответствии со статьей 160 Экологического кодекса информацию по РВПЗ представили около 1000 предприятий </a:t>
            </a:r>
            <a:r>
              <a:rPr lang="en-US" alt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I </a:t>
            </a:r>
            <a:r>
              <a:rPr lang="ru-RU" alt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– категории  </a:t>
            </a:r>
            <a:endParaRPr lang="ru-RU" altLang="ru-RU" sz="2400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825" y="4149725"/>
            <a:ext cx="108108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2017 </a:t>
            </a:r>
          </a:p>
          <a:p>
            <a:pPr>
              <a:defRPr/>
            </a:pPr>
            <a:r>
              <a:rPr lang="ru-RU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  год </a:t>
            </a:r>
            <a:endParaRPr lang="ru-RU" sz="2000" b="1" dirty="0"/>
          </a:p>
        </p:txBody>
      </p:sp>
      <p:sp>
        <p:nvSpPr>
          <p:cNvPr id="14343" name="Rectangle 12"/>
          <p:cNvSpPr>
            <a:spLocks noChangeArrowheads="1"/>
          </p:cNvSpPr>
          <p:nvPr/>
        </p:nvSpPr>
        <p:spPr bwMode="gray">
          <a:xfrm rot="10800000" flipV="1">
            <a:off x="1692275" y="4076700"/>
            <a:ext cx="7229475" cy="1992313"/>
          </a:xfrm>
          <a:prstGeom prst="rect">
            <a:avLst/>
          </a:prstGeom>
          <a:gradFill rotWithShape="1">
            <a:gsLst>
              <a:gs pos="0">
                <a:srgbClr val="93B1FD"/>
              </a:gs>
              <a:gs pos="100000">
                <a:srgbClr val="FFFFFF">
                  <a:alpha val="79999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itchFamily="34" charset="0"/>
            </a:endParaRP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1619250" y="4722813"/>
            <a:ext cx="7302500" cy="8318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Информация размещена на сайте</a:t>
            </a:r>
          </a:p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US" alt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http://prtr.ecogosfond.kz/</a:t>
            </a:r>
            <a:r>
              <a:rPr lang="ru-RU" alt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 </a:t>
            </a:r>
            <a:endParaRPr lang="ru-RU" altLang="ru-RU" sz="2400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78TGp_CleanCity_light_ani">
  <a:themeElements>
    <a:clrScheme name="578TGp_CleanCity_light_ani 3">
      <a:dk1>
        <a:srgbClr val="000000"/>
      </a:dk1>
      <a:lt1>
        <a:srgbClr val="FFFFFF"/>
      </a:lt1>
      <a:dk2>
        <a:srgbClr val="1A578E"/>
      </a:dk2>
      <a:lt2>
        <a:srgbClr val="C0C0C0"/>
      </a:lt2>
      <a:accent1>
        <a:srgbClr val="5EB52D"/>
      </a:accent1>
      <a:accent2>
        <a:srgbClr val="F26D00"/>
      </a:accent2>
      <a:accent3>
        <a:srgbClr val="FFFFFF"/>
      </a:accent3>
      <a:accent4>
        <a:srgbClr val="000000"/>
      </a:accent4>
      <a:accent5>
        <a:srgbClr val="B6D7AD"/>
      </a:accent5>
      <a:accent6>
        <a:srgbClr val="DB6200"/>
      </a:accent6>
      <a:hlink>
        <a:srgbClr val="5983D7"/>
      </a:hlink>
      <a:folHlink>
        <a:srgbClr val="AAAD25"/>
      </a:folHlink>
    </a:clrScheme>
    <a:fontScheme name="578TGp_CleanCity_light_an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578TGp_CleanCity_light_ani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78TGp_CleanCity_light_ani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78TGp_CleanCity_light_ani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3970</TotalTime>
  <Words>521</Words>
  <Application>Microsoft Office PowerPoint</Application>
  <PresentationFormat>Předvádění na obrazovce (4:3)</PresentationFormat>
  <Paragraphs>93</Paragraphs>
  <Slides>17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9" baseType="lpstr">
      <vt:lpstr>Arial</vt:lpstr>
      <vt:lpstr>Verdana</vt:lpstr>
      <vt:lpstr>Wingdings</vt:lpstr>
      <vt:lpstr>Arial Black</vt:lpstr>
      <vt:lpstr>Times New Roman</vt:lpstr>
      <vt:lpstr>Georgia</vt:lpstr>
      <vt:lpstr>News Gothics </vt:lpstr>
      <vt:lpstr>MS ??</vt:lpstr>
      <vt:lpstr>Calibri</vt:lpstr>
      <vt:lpstr>MS Mincho</vt:lpstr>
      <vt:lpstr>Cambria</vt:lpstr>
      <vt:lpstr>578TGp_CleanCity_light_ani</vt:lpstr>
      <vt:lpstr>Prezentace aplikace PowerPoint</vt:lpstr>
      <vt:lpstr>Prezentace aplikace PowerPoint</vt:lpstr>
      <vt:lpstr>Prezentace aplikace PowerPoint</vt:lpstr>
      <vt:lpstr> Статья 160 Экологического кодекса</vt:lpstr>
      <vt:lpstr> Статья 160 ЭК РК  </vt:lpstr>
      <vt:lpstr>Информация  по объему фактических эмиссий в окружающей среду включает в себя следующую информацию: </vt:lpstr>
      <vt:lpstr>Prezentace aplikace PowerPoint</vt:lpstr>
      <vt:lpstr>Prezentace aplikace PowerPoint</vt:lpstr>
      <vt:lpstr>Prezentace aplikace PowerPoint</vt:lpstr>
      <vt:lpstr>Prezentace aplikace PowerPoint</vt:lpstr>
      <vt:lpstr>В третьем направлении </vt:lpstr>
      <vt:lpstr>Ратификация протокола о РВПЗ</vt:lpstr>
      <vt:lpstr> Разработка национальных РВПЗ  </vt:lpstr>
      <vt:lpstr>Разработка национальных РВПЗ  </vt:lpstr>
      <vt:lpstr>Цель Предложения по национальному РВПЗ –</vt:lpstr>
      <vt:lpstr>Юридические аспекты Предложения по РВПЗ: </vt:lpstr>
      <vt:lpstr>Благодарю за внимание!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Учение о природно-антропогенных ландшафтах.</dc:title>
  <dc:creator>Пользователь</dc:creator>
  <cp:lastModifiedBy>Martin</cp:lastModifiedBy>
  <cp:revision>264</cp:revision>
  <dcterms:created xsi:type="dcterms:W3CDTF">2011-10-21T07:38:29Z</dcterms:created>
  <dcterms:modified xsi:type="dcterms:W3CDTF">2017-11-06T21:53:45Z</dcterms:modified>
</cp:coreProperties>
</file>